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312" r:id="rId3"/>
    <p:sldId id="318" r:id="rId4"/>
    <p:sldId id="316" r:id="rId5"/>
    <p:sldId id="313" r:id="rId6"/>
    <p:sldId id="314" r:id="rId7"/>
    <p:sldId id="317" r:id="rId8"/>
    <p:sldId id="315" r:id="rId9"/>
    <p:sldId id="308" r:id="rId10"/>
    <p:sldId id="262" r:id="rId11"/>
    <p:sldId id="299" r:id="rId12"/>
    <p:sldId id="300" r:id="rId13"/>
    <p:sldId id="287" r:id="rId14"/>
    <p:sldId id="282" r:id="rId15"/>
    <p:sldId id="302" r:id="rId16"/>
    <p:sldId id="297" r:id="rId17"/>
    <p:sldId id="319" r:id="rId18"/>
    <p:sldId id="309" r:id="rId19"/>
    <p:sldId id="306" r:id="rId20"/>
    <p:sldId id="320" r:id="rId21"/>
    <p:sldId id="323" r:id="rId22"/>
    <p:sldId id="324" r:id="rId23"/>
    <p:sldId id="325" r:id="rId24"/>
    <p:sldId id="32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45"/>
    <p:restoredTop sz="94700"/>
  </p:normalViewPr>
  <p:slideViewPr>
    <p:cSldViewPr snapToGrid="0" snapToObjects="1">
      <p:cViewPr varScale="1">
        <p:scale>
          <a:sx n="131" d="100"/>
          <a:sy n="131" d="100"/>
        </p:scale>
        <p:origin x="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6E6205-A6B2-B246-B85B-F0B14370196E}" type="datetimeFigureOut">
              <a:rPr lang="en-US" smtClean="0"/>
              <a:t>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9ED59B-BBA9-6445-B8C7-F68E41862C65}" type="slidenum">
              <a:rPr lang="en-US" smtClean="0"/>
              <a:t>‹#›</a:t>
            </a:fld>
            <a:endParaRPr lang="en-US"/>
          </a:p>
        </p:txBody>
      </p:sp>
    </p:spTree>
    <p:extLst>
      <p:ext uri="{BB962C8B-B14F-4D97-AF65-F5344CB8AC3E}">
        <p14:creationId xmlns:p14="http://schemas.microsoft.com/office/powerpoint/2010/main" val="462459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34322BD-5F3D-1B4F-998A-322FDFD135B5}" type="datetimeFigureOut">
              <a:rPr lang="en-US" smtClean="0"/>
              <a:t>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86C67-16D2-5540-886C-46CF2F2B2017}" type="slidenum">
              <a:rPr lang="en-US" smtClean="0"/>
              <a:t>‹#›</a:t>
            </a:fld>
            <a:endParaRPr lang="en-US"/>
          </a:p>
        </p:txBody>
      </p:sp>
    </p:spTree>
    <p:extLst>
      <p:ext uri="{BB962C8B-B14F-4D97-AF65-F5344CB8AC3E}">
        <p14:creationId xmlns:p14="http://schemas.microsoft.com/office/powerpoint/2010/main" val="322201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322BD-5F3D-1B4F-998A-322FDFD135B5}" type="datetimeFigureOut">
              <a:rPr lang="en-US" smtClean="0"/>
              <a:t>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86C67-16D2-5540-886C-46CF2F2B2017}" type="slidenum">
              <a:rPr lang="en-US" smtClean="0"/>
              <a:t>‹#›</a:t>
            </a:fld>
            <a:endParaRPr lang="en-US"/>
          </a:p>
        </p:txBody>
      </p:sp>
    </p:spTree>
    <p:extLst>
      <p:ext uri="{BB962C8B-B14F-4D97-AF65-F5344CB8AC3E}">
        <p14:creationId xmlns:p14="http://schemas.microsoft.com/office/powerpoint/2010/main" val="1243484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322BD-5F3D-1B4F-998A-322FDFD135B5}" type="datetimeFigureOut">
              <a:rPr lang="en-US" smtClean="0"/>
              <a:t>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86C67-16D2-5540-886C-46CF2F2B2017}" type="slidenum">
              <a:rPr lang="en-US" smtClean="0"/>
              <a:t>‹#›</a:t>
            </a:fld>
            <a:endParaRPr lang="en-US"/>
          </a:p>
        </p:txBody>
      </p:sp>
    </p:spTree>
    <p:extLst>
      <p:ext uri="{BB962C8B-B14F-4D97-AF65-F5344CB8AC3E}">
        <p14:creationId xmlns:p14="http://schemas.microsoft.com/office/powerpoint/2010/main" val="2080320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322BD-5F3D-1B4F-998A-322FDFD135B5}" type="datetimeFigureOut">
              <a:rPr lang="en-US" smtClean="0"/>
              <a:t>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86C67-16D2-5540-886C-46CF2F2B2017}" type="slidenum">
              <a:rPr lang="en-US" smtClean="0"/>
              <a:t>‹#›</a:t>
            </a:fld>
            <a:endParaRPr lang="en-US"/>
          </a:p>
        </p:txBody>
      </p:sp>
    </p:spTree>
    <p:extLst>
      <p:ext uri="{BB962C8B-B14F-4D97-AF65-F5344CB8AC3E}">
        <p14:creationId xmlns:p14="http://schemas.microsoft.com/office/powerpoint/2010/main" val="1432571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322BD-5F3D-1B4F-998A-322FDFD135B5}" type="datetimeFigureOut">
              <a:rPr lang="en-US" smtClean="0"/>
              <a:t>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86C67-16D2-5540-886C-46CF2F2B2017}" type="slidenum">
              <a:rPr lang="en-US" smtClean="0"/>
              <a:t>‹#›</a:t>
            </a:fld>
            <a:endParaRPr lang="en-US"/>
          </a:p>
        </p:txBody>
      </p:sp>
    </p:spTree>
    <p:extLst>
      <p:ext uri="{BB962C8B-B14F-4D97-AF65-F5344CB8AC3E}">
        <p14:creationId xmlns:p14="http://schemas.microsoft.com/office/powerpoint/2010/main" val="1793025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4322BD-5F3D-1B4F-998A-322FDFD135B5}" type="datetimeFigureOut">
              <a:rPr lang="en-US" smtClean="0"/>
              <a:t>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86C67-16D2-5540-886C-46CF2F2B2017}" type="slidenum">
              <a:rPr lang="en-US" smtClean="0"/>
              <a:t>‹#›</a:t>
            </a:fld>
            <a:endParaRPr lang="en-US"/>
          </a:p>
        </p:txBody>
      </p:sp>
    </p:spTree>
    <p:extLst>
      <p:ext uri="{BB962C8B-B14F-4D97-AF65-F5344CB8AC3E}">
        <p14:creationId xmlns:p14="http://schemas.microsoft.com/office/powerpoint/2010/main" val="1891211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4322BD-5F3D-1B4F-998A-322FDFD135B5}" type="datetimeFigureOut">
              <a:rPr lang="en-US" smtClean="0"/>
              <a:t>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A86C67-16D2-5540-886C-46CF2F2B2017}" type="slidenum">
              <a:rPr lang="en-US" smtClean="0"/>
              <a:t>‹#›</a:t>
            </a:fld>
            <a:endParaRPr lang="en-US"/>
          </a:p>
        </p:txBody>
      </p:sp>
    </p:spTree>
    <p:extLst>
      <p:ext uri="{BB962C8B-B14F-4D97-AF65-F5344CB8AC3E}">
        <p14:creationId xmlns:p14="http://schemas.microsoft.com/office/powerpoint/2010/main" val="692927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4322BD-5F3D-1B4F-998A-322FDFD135B5}" type="datetimeFigureOut">
              <a:rPr lang="en-US" smtClean="0"/>
              <a:t>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A86C67-16D2-5540-886C-46CF2F2B2017}" type="slidenum">
              <a:rPr lang="en-US" smtClean="0"/>
              <a:t>‹#›</a:t>
            </a:fld>
            <a:endParaRPr lang="en-US"/>
          </a:p>
        </p:txBody>
      </p:sp>
    </p:spTree>
    <p:extLst>
      <p:ext uri="{BB962C8B-B14F-4D97-AF65-F5344CB8AC3E}">
        <p14:creationId xmlns:p14="http://schemas.microsoft.com/office/powerpoint/2010/main" val="22440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322BD-5F3D-1B4F-998A-322FDFD135B5}" type="datetimeFigureOut">
              <a:rPr lang="en-US" smtClean="0"/>
              <a:t>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A86C67-16D2-5540-886C-46CF2F2B2017}" type="slidenum">
              <a:rPr lang="en-US" smtClean="0"/>
              <a:t>‹#›</a:t>
            </a:fld>
            <a:endParaRPr lang="en-US"/>
          </a:p>
        </p:txBody>
      </p:sp>
    </p:spTree>
    <p:extLst>
      <p:ext uri="{BB962C8B-B14F-4D97-AF65-F5344CB8AC3E}">
        <p14:creationId xmlns:p14="http://schemas.microsoft.com/office/powerpoint/2010/main" val="607685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4322BD-5F3D-1B4F-998A-322FDFD135B5}" type="datetimeFigureOut">
              <a:rPr lang="en-US" smtClean="0"/>
              <a:t>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86C67-16D2-5540-886C-46CF2F2B2017}" type="slidenum">
              <a:rPr lang="en-US" smtClean="0"/>
              <a:t>‹#›</a:t>
            </a:fld>
            <a:endParaRPr lang="en-US"/>
          </a:p>
        </p:txBody>
      </p:sp>
    </p:spTree>
    <p:extLst>
      <p:ext uri="{BB962C8B-B14F-4D97-AF65-F5344CB8AC3E}">
        <p14:creationId xmlns:p14="http://schemas.microsoft.com/office/powerpoint/2010/main" val="2086381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4322BD-5F3D-1B4F-998A-322FDFD135B5}" type="datetimeFigureOut">
              <a:rPr lang="en-US" smtClean="0"/>
              <a:t>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86C67-16D2-5540-886C-46CF2F2B2017}" type="slidenum">
              <a:rPr lang="en-US" smtClean="0"/>
              <a:t>‹#›</a:t>
            </a:fld>
            <a:endParaRPr lang="en-US"/>
          </a:p>
        </p:txBody>
      </p:sp>
    </p:spTree>
    <p:extLst>
      <p:ext uri="{BB962C8B-B14F-4D97-AF65-F5344CB8AC3E}">
        <p14:creationId xmlns:p14="http://schemas.microsoft.com/office/powerpoint/2010/main" val="1699201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322BD-5F3D-1B4F-998A-322FDFD135B5}" type="datetimeFigureOut">
              <a:rPr lang="en-US" smtClean="0"/>
              <a:t>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A86C67-16D2-5540-886C-46CF2F2B2017}" type="slidenum">
              <a:rPr lang="en-US" smtClean="0"/>
              <a:t>‹#›</a:t>
            </a:fld>
            <a:endParaRPr lang="en-US"/>
          </a:p>
        </p:txBody>
      </p:sp>
    </p:spTree>
    <p:extLst>
      <p:ext uri="{BB962C8B-B14F-4D97-AF65-F5344CB8AC3E}">
        <p14:creationId xmlns:p14="http://schemas.microsoft.com/office/powerpoint/2010/main" val="1900900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solidFill>
                  <a:srgbClr val="C00000"/>
                </a:solidFill>
                <a:ea typeface="Rockwell Extra Bold" charset="0"/>
                <a:cs typeface="Rockwell Extra Bold" charset="0"/>
              </a:rPr>
              <a:t>Robotics and </a:t>
            </a:r>
            <a:r>
              <a:rPr lang="en-US" b="1" dirty="0" err="1">
                <a:solidFill>
                  <a:srgbClr val="C00000"/>
                </a:solidFill>
                <a:ea typeface="Rockwell Extra Bold" charset="0"/>
                <a:cs typeface="Rockwell Extra Bold" charset="0"/>
              </a:rPr>
              <a:t>IoT</a:t>
            </a:r>
            <a:r>
              <a:rPr lang="en-US" b="1" dirty="0">
                <a:solidFill>
                  <a:srgbClr val="C00000"/>
                </a:solidFill>
                <a:ea typeface="Rockwell Extra Bold" charset="0"/>
                <a:cs typeface="Rockwell Extra Bold" charset="0"/>
              </a:rPr>
              <a:t> Club</a:t>
            </a:r>
            <a:br>
              <a:rPr lang="en-US" b="1" dirty="0">
                <a:solidFill>
                  <a:srgbClr val="C00000"/>
                </a:solidFill>
                <a:ea typeface="Rockwell Extra Bold" charset="0"/>
                <a:cs typeface="Rockwell Extra Bold" charset="0"/>
              </a:rPr>
            </a:br>
            <a:r>
              <a:rPr lang="en-US" b="1" dirty="0">
                <a:solidFill>
                  <a:srgbClr val="C00000"/>
                </a:solidFill>
                <a:ea typeface="Rockwell Extra Bold" charset="0"/>
                <a:cs typeface="Rockwell Extra Bold" charset="0"/>
              </a:rPr>
              <a:t>Secondary Years</a:t>
            </a:r>
            <a:br>
              <a:rPr lang="en-US" b="1" dirty="0">
                <a:solidFill>
                  <a:srgbClr val="C00000"/>
                </a:solidFill>
                <a:ea typeface="Rockwell Extra Bold" charset="0"/>
                <a:cs typeface="Rockwell Extra Bold" charset="0"/>
              </a:rPr>
            </a:br>
            <a:r>
              <a:rPr lang="en-US" b="1" dirty="0">
                <a:solidFill>
                  <a:srgbClr val="00B050"/>
                </a:solidFill>
                <a:ea typeface="Rockwell Extra Bold" charset="0"/>
                <a:cs typeface="Rockwell Extra Bold" charset="0"/>
              </a:rPr>
              <a:t>Level 2 -</a:t>
            </a:r>
            <a:r>
              <a:rPr lang="en-US" b="1" dirty="0">
                <a:solidFill>
                  <a:schemeClr val="accent6">
                    <a:lumMod val="75000"/>
                  </a:schemeClr>
                </a:solidFill>
                <a:ea typeface="Rockwell Extra Bold" charset="0"/>
                <a:cs typeface="Rockwell Extra Bold" charset="0"/>
              </a:rPr>
              <a:t> </a:t>
            </a:r>
            <a:r>
              <a:rPr lang="en-US" b="1" dirty="0">
                <a:solidFill>
                  <a:srgbClr val="00B050"/>
                </a:solidFill>
                <a:ea typeface="Rockwell Extra Bold" charset="0"/>
                <a:cs typeface="Rockwell Extra Bold" charset="0"/>
              </a:rPr>
              <a:t>Week 1</a:t>
            </a:r>
            <a:endParaRPr lang="en-US" dirty="0"/>
          </a:p>
        </p:txBody>
      </p:sp>
      <p:sp>
        <p:nvSpPr>
          <p:cNvPr id="3" name="Subtitle 2"/>
          <p:cNvSpPr>
            <a:spLocks noGrp="1"/>
          </p:cNvSpPr>
          <p:nvPr>
            <p:ph type="subTitle" idx="1"/>
          </p:nvPr>
        </p:nvSpPr>
        <p:spPr/>
        <p:txBody>
          <a:bodyPr/>
          <a:lstStyle/>
          <a:p>
            <a:endParaRPr lang="en-US" dirty="0"/>
          </a:p>
          <a:p>
            <a:r>
              <a:rPr lang="en-US" sz="4400" b="1" dirty="0" err="1"/>
              <a:t>Roohi</a:t>
            </a:r>
            <a:r>
              <a:rPr lang="en-US" sz="4400" b="1" dirty="0"/>
              <a:t> </a:t>
            </a:r>
            <a:r>
              <a:rPr lang="en-US" sz="4400" b="1" dirty="0" err="1"/>
              <a:t>Banu</a:t>
            </a:r>
            <a:endParaRPr lang="en-US" sz="4400" b="1" dirty="0"/>
          </a:p>
        </p:txBody>
      </p:sp>
    </p:spTree>
    <p:extLst>
      <p:ext uri="{BB962C8B-B14F-4D97-AF65-F5344CB8AC3E}">
        <p14:creationId xmlns:p14="http://schemas.microsoft.com/office/powerpoint/2010/main" val="757268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ARDUINO</a:t>
            </a:r>
          </a:p>
        </p:txBody>
      </p:sp>
      <p:sp>
        <p:nvSpPr>
          <p:cNvPr id="3" name="Content Placeholder 2"/>
          <p:cNvSpPr>
            <a:spLocks noGrp="1"/>
          </p:cNvSpPr>
          <p:nvPr>
            <p:ph idx="1"/>
          </p:nvPr>
        </p:nvSpPr>
        <p:spPr/>
        <p:txBody>
          <a:bodyPr>
            <a:normAutofit/>
          </a:bodyPr>
          <a:lstStyle/>
          <a:p>
            <a:r>
              <a:rPr lang="en-US" dirty="0"/>
              <a:t> Arduino is a Micro Controller like BBC </a:t>
            </a:r>
            <a:r>
              <a:rPr lang="en-US" dirty="0" err="1"/>
              <a:t>Microbit</a:t>
            </a:r>
            <a:r>
              <a:rPr lang="en-US" dirty="0"/>
              <a:t> </a:t>
            </a:r>
            <a:r>
              <a:rPr lang="mr-IN" dirty="0"/>
              <a:t>–</a:t>
            </a:r>
            <a:r>
              <a:rPr lang="en-US" dirty="0"/>
              <a:t> Small Computer</a:t>
            </a:r>
          </a:p>
          <a:p>
            <a:r>
              <a:rPr lang="en-US" dirty="0"/>
              <a:t> Very popular and widely used microcontroller</a:t>
            </a:r>
          </a:p>
          <a:p>
            <a:r>
              <a:rPr lang="en-US" dirty="0"/>
              <a:t> How does it look?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36" y="3442447"/>
            <a:ext cx="4046275" cy="26604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309" y="3489640"/>
            <a:ext cx="3395382" cy="223153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974" y="3201915"/>
            <a:ext cx="3254478" cy="2806987"/>
          </a:xfrm>
          <a:prstGeom prst="rect">
            <a:avLst/>
          </a:prstGeom>
        </p:spPr>
      </p:pic>
      <p:sp>
        <p:nvSpPr>
          <p:cNvPr id="5" name="TextBox 4"/>
          <p:cNvSpPr txBox="1"/>
          <p:nvPr/>
        </p:nvSpPr>
        <p:spPr>
          <a:xfrm>
            <a:off x="2173510" y="5992297"/>
            <a:ext cx="643125" cy="369332"/>
          </a:xfrm>
          <a:prstGeom prst="rect">
            <a:avLst/>
          </a:prstGeom>
          <a:noFill/>
        </p:spPr>
        <p:txBody>
          <a:bodyPr wrap="none" rtlCol="0">
            <a:spAutoFit/>
          </a:bodyPr>
          <a:lstStyle/>
          <a:p>
            <a:r>
              <a:rPr lang="en-US" b="1" dirty="0"/>
              <a:t>UNO</a:t>
            </a:r>
          </a:p>
        </p:txBody>
      </p:sp>
      <p:sp>
        <p:nvSpPr>
          <p:cNvPr id="8" name="TextBox 7"/>
          <p:cNvSpPr txBox="1"/>
          <p:nvPr/>
        </p:nvSpPr>
        <p:spPr>
          <a:xfrm>
            <a:off x="5876633" y="5972223"/>
            <a:ext cx="784189" cy="369332"/>
          </a:xfrm>
          <a:prstGeom prst="rect">
            <a:avLst/>
          </a:prstGeom>
          <a:noFill/>
        </p:spPr>
        <p:txBody>
          <a:bodyPr wrap="none" rtlCol="0">
            <a:spAutoFit/>
          </a:bodyPr>
          <a:lstStyle/>
          <a:p>
            <a:r>
              <a:rPr lang="en-US" b="1" dirty="0"/>
              <a:t>NANO</a:t>
            </a:r>
          </a:p>
        </p:txBody>
      </p:sp>
      <p:sp>
        <p:nvSpPr>
          <p:cNvPr id="9" name="TextBox 8"/>
          <p:cNvSpPr txBox="1"/>
          <p:nvPr/>
        </p:nvSpPr>
        <p:spPr>
          <a:xfrm>
            <a:off x="9107836" y="5899964"/>
            <a:ext cx="934615" cy="369332"/>
          </a:xfrm>
          <a:prstGeom prst="rect">
            <a:avLst/>
          </a:prstGeom>
          <a:noFill/>
        </p:spPr>
        <p:txBody>
          <a:bodyPr wrap="none" rtlCol="0">
            <a:spAutoFit/>
          </a:bodyPr>
          <a:lstStyle/>
          <a:p>
            <a:r>
              <a:rPr lang="en-US" b="1" dirty="0"/>
              <a:t>LILYPAD</a:t>
            </a:r>
          </a:p>
        </p:txBody>
      </p:sp>
    </p:spTree>
    <p:extLst>
      <p:ext uri="{BB962C8B-B14F-4D97-AF65-F5344CB8AC3E}">
        <p14:creationId xmlns:p14="http://schemas.microsoft.com/office/powerpoint/2010/main" val="278854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can we do with Arduino?</a:t>
            </a:r>
          </a:p>
        </p:txBody>
      </p:sp>
      <p:sp>
        <p:nvSpPr>
          <p:cNvPr id="3" name="Content Placeholder 2"/>
          <p:cNvSpPr>
            <a:spLocks noGrp="1"/>
          </p:cNvSpPr>
          <p:nvPr>
            <p:ph idx="1"/>
          </p:nvPr>
        </p:nvSpPr>
        <p:spPr/>
        <p:txBody>
          <a:bodyPr>
            <a:normAutofit fontScale="92500" lnSpcReduction="10000"/>
          </a:bodyPr>
          <a:lstStyle/>
          <a:p>
            <a:r>
              <a:rPr lang="en-US" dirty="0"/>
              <a:t>We can not only MONITOR ‘Things’ but can CONTROL ’Things’!</a:t>
            </a:r>
          </a:p>
          <a:p>
            <a:r>
              <a:rPr lang="en-US" dirty="0"/>
              <a:t>So, what are ‘Things?’</a:t>
            </a:r>
          </a:p>
          <a:p>
            <a:pPr lvl="1"/>
            <a:r>
              <a:rPr lang="en-US" dirty="0"/>
              <a:t>Goods</a:t>
            </a:r>
          </a:p>
          <a:p>
            <a:pPr lvl="1"/>
            <a:r>
              <a:rPr lang="en-US" dirty="0"/>
              <a:t>Objects</a:t>
            </a:r>
          </a:p>
          <a:p>
            <a:pPr lvl="1"/>
            <a:r>
              <a:rPr lang="en-US" dirty="0"/>
              <a:t>Machines</a:t>
            </a:r>
          </a:p>
          <a:p>
            <a:pPr lvl="1"/>
            <a:r>
              <a:rPr lang="en-US" dirty="0"/>
              <a:t>Appliances</a:t>
            </a:r>
          </a:p>
          <a:p>
            <a:pPr lvl="1"/>
            <a:r>
              <a:rPr lang="en-US" dirty="0"/>
              <a:t>Buildings</a:t>
            </a:r>
          </a:p>
          <a:p>
            <a:pPr lvl="1"/>
            <a:r>
              <a:rPr lang="en-US" dirty="0"/>
              <a:t>Vehicles</a:t>
            </a:r>
          </a:p>
          <a:p>
            <a:pPr lvl="1"/>
            <a:r>
              <a:rPr lang="en-US" dirty="0"/>
              <a:t>Animals</a:t>
            </a:r>
          </a:p>
          <a:p>
            <a:pPr lvl="1"/>
            <a:r>
              <a:rPr lang="en-US" dirty="0"/>
              <a:t>People</a:t>
            </a:r>
          </a:p>
          <a:p>
            <a:pPr lvl="1"/>
            <a:r>
              <a:rPr lang="en-US" dirty="0"/>
              <a:t>Plants</a:t>
            </a:r>
          </a:p>
          <a:p>
            <a:pPr lvl="1"/>
            <a:r>
              <a:rPr lang="en-US" dirty="0"/>
              <a:t>Soil</a:t>
            </a:r>
          </a:p>
          <a:p>
            <a:endParaRPr lang="en-US" dirty="0"/>
          </a:p>
          <a:p>
            <a:endParaRPr lang="en-US" dirty="0"/>
          </a:p>
        </p:txBody>
      </p:sp>
      <p:pic>
        <p:nvPicPr>
          <p:cNvPr id="5" name="Picture 4"/>
          <p:cNvPicPr>
            <a:picLocks noChangeAspect="1"/>
          </p:cNvPicPr>
          <p:nvPr/>
        </p:nvPicPr>
        <p:blipFill>
          <a:blip r:embed="rId2"/>
          <a:stretch>
            <a:fillRect/>
          </a:stretch>
        </p:blipFill>
        <p:spPr>
          <a:xfrm>
            <a:off x="5547013" y="3117850"/>
            <a:ext cx="5323417" cy="31940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862" y="4262796"/>
            <a:ext cx="1375718" cy="904158"/>
          </a:xfrm>
          <a:prstGeom prst="rect">
            <a:avLst/>
          </a:prstGeom>
        </p:spPr>
      </p:pic>
    </p:spTree>
    <p:extLst>
      <p:ext uri="{BB962C8B-B14F-4D97-AF65-F5344CB8AC3E}">
        <p14:creationId xmlns:p14="http://schemas.microsoft.com/office/powerpoint/2010/main" val="101186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 we monitor and control things?</a:t>
            </a:r>
          </a:p>
        </p:txBody>
      </p:sp>
      <p:sp>
        <p:nvSpPr>
          <p:cNvPr id="3" name="Content Placeholder 2"/>
          <p:cNvSpPr>
            <a:spLocks noGrp="1"/>
          </p:cNvSpPr>
          <p:nvPr>
            <p:ph idx="1"/>
          </p:nvPr>
        </p:nvSpPr>
        <p:spPr/>
        <p:txBody>
          <a:bodyPr/>
          <a:lstStyle/>
          <a:p>
            <a:r>
              <a:rPr lang="en-US" dirty="0"/>
              <a:t>Humans use ‘senses’ to monitor things.</a:t>
            </a:r>
          </a:p>
          <a:p>
            <a:r>
              <a:rPr lang="en-US" dirty="0"/>
              <a:t>We use our ‘brain’ to control things.</a:t>
            </a:r>
          </a:p>
          <a:p>
            <a:endParaRPr lang="en-US" dirty="0"/>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18" y="2819399"/>
            <a:ext cx="3153697" cy="315369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631" y="3126657"/>
            <a:ext cx="5234039" cy="2944147"/>
          </a:xfrm>
          <a:prstGeom prst="rect">
            <a:avLst/>
          </a:prstGeom>
        </p:spPr>
      </p:pic>
    </p:spTree>
    <p:extLst>
      <p:ext uri="{BB962C8B-B14F-4D97-AF65-F5344CB8AC3E}">
        <p14:creationId xmlns:p14="http://schemas.microsoft.com/office/powerpoint/2010/main" val="149712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ARDUINO UNO</a:t>
            </a:r>
          </a:p>
        </p:txBody>
      </p:sp>
      <p:pic>
        <p:nvPicPr>
          <p:cNvPr id="4098" name="Picture 2" descr="mage result for arduino uno p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696" y="1421906"/>
            <a:ext cx="6990736" cy="451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207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ARDUINO IDE </a:t>
            </a:r>
            <a:r>
              <a:rPr lang="mr-IN" b="1" dirty="0"/>
              <a:t>–</a:t>
            </a:r>
            <a:r>
              <a:rPr lang="en-US" b="1" dirty="0"/>
              <a:t> Browser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1155" y="1538667"/>
            <a:ext cx="4278845" cy="5085375"/>
          </a:xfrm>
        </p:spPr>
      </p:pic>
    </p:spTree>
    <p:extLst>
      <p:ext uri="{BB962C8B-B14F-4D97-AF65-F5344CB8AC3E}">
        <p14:creationId xmlns:p14="http://schemas.microsoft.com/office/powerpoint/2010/main" val="1811157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7935" y="1272006"/>
            <a:ext cx="4506835" cy="5406404"/>
          </a:xfrm>
        </p:spPr>
      </p:pic>
      <p:sp>
        <p:nvSpPr>
          <p:cNvPr id="5" name="Title 1"/>
          <p:cNvSpPr>
            <a:spLocks noGrp="1"/>
          </p:cNvSpPr>
          <p:nvPr>
            <p:ph type="title"/>
          </p:nvPr>
        </p:nvSpPr>
        <p:spPr/>
        <p:txBody>
          <a:bodyPr>
            <a:normAutofit/>
          </a:bodyPr>
          <a:lstStyle/>
          <a:p>
            <a:r>
              <a:rPr lang="en-US" sz="4000" b="1" dirty="0"/>
              <a:t>Arduino </a:t>
            </a:r>
            <a:r>
              <a:rPr lang="mr-IN" sz="4000" b="1" dirty="0"/>
              <a:t>–</a:t>
            </a:r>
            <a:r>
              <a:rPr lang="en-US" sz="4000" b="1" dirty="0"/>
              <a:t> Sketch 02 </a:t>
            </a:r>
            <a:r>
              <a:rPr lang="mr-IN" sz="4000" b="1" dirty="0"/>
              <a:t>–</a:t>
            </a:r>
            <a:r>
              <a:rPr lang="en-US" sz="4000" b="1" dirty="0"/>
              <a:t> Control Single LED -Variable</a:t>
            </a:r>
          </a:p>
        </p:txBody>
      </p:sp>
    </p:spTree>
    <p:extLst>
      <p:ext uri="{BB962C8B-B14F-4D97-AF65-F5344CB8AC3E}">
        <p14:creationId xmlns:p14="http://schemas.microsoft.com/office/powerpoint/2010/main" val="2030720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Arduino </a:t>
            </a:r>
            <a:r>
              <a:rPr lang="mr-IN" b="1" dirty="0"/>
              <a:t>–</a:t>
            </a:r>
            <a:r>
              <a:rPr lang="en-US" b="1" dirty="0"/>
              <a:t> Sketch 03 - Variables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848" y="1402838"/>
            <a:ext cx="5085539" cy="5352809"/>
          </a:xfrm>
        </p:spPr>
      </p:pic>
    </p:spTree>
    <p:extLst>
      <p:ext uri="{BB962C8B-B14F-4D97-AF65-F5344CB8AC3E}">
        <p14:creationId xmlns:p14="http://schemas.microsoft.com/office/powerpoint/2010/main" val="1485863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Communications </a:t>
            </a:r>
            <a:r>
              <a:rPr lang="mr-IN" b="1" dirty="0"/>
              <a:t>–</a:t>
            </a:r>
            <a:r>
              <a:rPr lang="en-US" b="1" dirty="0"/>
              <a:t> Infra Red (IR)</a:t>
            </a:r>
            <a:endParaRPr lang="en-US" dirty="0"/>
          </a:p>
        </p:txBody>
      </p:sp>
      <p:sp>
        <p:nvSpPr>
          <p:cNvPr id="3" name="Content Placeholder 2"/>
          <p:cNvSpPr>
            <a:spLocks noGrp="1"/>
          </p:cNvSpPr>
          <p:nvPr>
            <p:ph idx="1"/>
          </p:nvPr>
        </p:nvSpPr>
        <p:spPr>
          <a:xfrm>
            <a:off x="838200" y="1825625"/>
            <a:ext cx="4323735" cy="4351338"/>
          </a:xfrm>
        </p:spPr>
        <p:txBody>
          <a:bodyPr/>
          <a:lstStyle/>
          <a:p>
            <a:r>
              <a:rPr lang="en-US" dirty="0"/>
              <a:t>IR Remote Controls</a:t>
            </a:r>
          </a:p>
          <a:p>
            <a:r>
              <a:rPr lang="en-US" dirty="0"/>
              <a:t>How does it work?</a:t>
            </a:r>
          </a:p>
          <a:p>
            <a:r>
              <a:rPr lang="en-US" dirty="0"/>
              <a:t>IR Remote Controls use </a:t>
            </a:r>
          </a:p>
          <a:p>
            <a:pPr marL="0" indent="0">
              <a:buNone/>
            </a:pPr>
            <a:r>
              <a:rPr lang="en-US" dirty="0"/>
              <a:t>   light to transmit data</a:t>
            </a:r>
          </a:p>
          <a:p>
            <a:r>
              <a:rPr lang="en-US" dirty="0"/>
              <a:t>Light used is IR</a:t>
            </a:r>
          </a:p>
        </p:txBody>
      </p:sp>
      <p:pic>
        <p:nvPicPr>
          <p:cNvPr id="2050" name="Picture 2" descr="mage result for bands of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8413" y="1514475"/>
            <a:ext cx="5476875"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244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Communications </a:t>
            </a:r>
            <a:r>
              <a:rPr lang="mr-IN" b="1" dirty="0"/>
              <a:t>–</a:t>
            </a:r>
            <a:r>
              <a:rPr lang="en-US" b="1" dirty="0"/>
              <a:t> Infra Red (IR)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1588" y="1415845"/>
            <a:ext cx="3464178" cy="3462800"/>
          </a:xfrm>
        </p:spPr>
      </p:pic>
      <p:sp>
        <p:nvSpPr>
          <p:cNvPr id="5" name="TextBox 4"/>
          <p:cNvSpPr txBox="1"/>
          <p:nvPr/>
        </p:nvSpPr>
        <p:spPr>
          <a:xfrm rot="19017028">
            <a:off x="7201575" y="4601497"/>
            <a:ext cx="630301" cy="369332"/>
          </a:xfrm>
          <a:prstGeom prst="rect">
            <a:avLst/>
          </a:prstGeom>
          <a:noFill/>
        </p:spPr>
        <p:txBody>
          <a:bodyPr wrap="none" rtlCol="0">
            <a:spAutoFit/>
          </a:bodyPr>
          <a:lstStyle/>
          <a:p>
            <a:r>
              <a:rPr lang="en-US" b="1" dirty="0"/>
              <a:t>GND</a:t>
            </a:r>
          </a:p>
        </p:txBody>
      </p:sp>
      <p:sp>
        <p:nvSpPr>
          <p:cNvPr id="6" name="TextBox 5"/>
          <p:cNvSpPr txBox="1"/>
          <p:nvPr/>
        </p:nvSpPr>
        <p:spPr>
          <a:xfrm rot="19017028">
            <a:off x="7469347" y="4862051"/>
            <a:ext cx="615874" cy="369332"/>
          </a:xfrm>
          <a:prstGeom prst="rect">
            <a:avLst/>
          </a:prstGeom>
          <a:noFill/>
        </p:spPr>
        <p:txBody>
          <a:bodyPr wrap="none" rtlCol="0">
            <a:spAutoFit/>
          </a:bodyPr>
          <a:lstStyle/>
          <a:p>
            <a:r>
              <a:rPr lang="en-US" b="1" dirty="0"/>
              <a:t>3.3V</a:t>
            </a:r>
          </a:p>
        </p:txBody>
      </p:sp>
      <p:sp>
        <p:nvSpPr>
          <p:cNvPr id="8" name="TextBox 7"/>
          <p:cNvSpPr txBox="1"/>
          <p:nvPr/>
        </p:nvSpPr>
        <p:spPr>
          <a:xfrm rot="19017028">
            <a:off x="6805462" y="4296695"/>
            <a:ext cx="891591" cy="369332"/>
          </a:xfrm>
          <a:prstGeom prst="rect">
            <a:avLst/>
          </a:prstGeom>
          <a:noFill/>
        </p:spPr>
        <p:txBody>
          <a:bodyPr wrap="none" rtlCol="0">
            <a:spAutoFit/>
          </a:bodyPr>
          <a:lstStyle/>
          <a:p>
            <a:r>
              <a:rPr lang="en-US" b="1" dirty="0"/>
              <a:t>SIGNAL</a:t>
            </a:r>
          </a:p>
        </p:txBody>
      </p:sp>
      <p:sp>
        <p:nvSpPr>
          <p:cNvPr id="9" name="Content Placeholder 2"/>
          <p:cNvSpPr txBox="1">
            <a:spLocks/>
          </p:cNvSpPr>
          <p:nvPr/>
        </p:nvSpPr>
        <p:spPr>
          <a:xfrm>
            <a:off x="838200" y="1825625"/>
            <a:ext cx="432373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Library - IR Remote</a:t>
            </a:r>
          </a:p>
        </p:txBody>
      </p:sp>
    </p:spTree>
    <p:extLst>
      <p:ext uri="{BB962C8B-B14F-4D97-AF65-F5344CB8AC3E}">
        <p14:creationId xmlns:p14="http://schemas.microsoft.com/office/powerpoint/2010/main" val="1072033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Decode IR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169" y="384581"/>
            <a:ext cx="5016500" cy="5943600"/>
          </a:xfrm>
          <a:prstGeom prst="rect">
            <a:avLst/>
          </a:prstGeom>
        </p:spPr>
      </p:pic>
    </p:spTree>
    <p:extLst>
      <p:ext uri="{BB962C8B-B14F-4D97-AF65-F5344CB8AC3E}">
        <p14:creationId xmlns:p14="http://schemas.microsoft.com/office/powerpoint/2010/main" val="164422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Basic Electronic Components</a:t>
            </a:r>
          </a:p>
        </p:txBody>
      </p:sp>
      <p:sp>
        <p:nvSpPr>
          <p:cNvPr id="3" name="Content Placeholder 2"/>
          <p:cNvSpPr>
            <a:spLocks noGrp="1"/>
          </p:cNvSpPr>
          <p:nvPr>
            <p:ph idx="1"/>
          </p:nvPr>
        </p:nvSpPr>
        <p:spPr/>
        <p:txBody>
          <a:bodyPr>
            <a:normAutofit fontScale="92500" lnSpcReduction="20000"/>
          </a:bodyPr>
          <a:lstStyle/>
          <a:p>
            <a:r>
              <a:rPr lang="en-US" dirty="0"/>
              <a:t>What is a LED?</a:t>
            </a:r>
          </a:p>
          <a:p>
            <a:endParaRPr lang="en-US" dirty="0"/>
          </a:p>
          <a:p>
            <a:pPr marL="0" indent="0">
              <a:buNone/>
            </a:pPr>
            <a:r>
              <a:rPr lang="en-US" b="1" dirty="0">
                <a:solidFill>
                  <a:srgbClr val="FF0000"/>
                </a:solidFill>
              </a:rPr>
              <a:t>L</a:t>
            </a:r>
            <a:r>
              <a:rPr lang="en-US" dirty="0"/>
              <a:t>ight</a:t>
            </a:r>
          </a:p>
          <a:p>
            <a:pPr marL="0" indent="0">
              <a:buNone/>
            </a:pPr>
            <a:endParaRPr lang="en-US" dirty="0"/>
          </a:p>
          <a:p>
            <a:pPr marL="0" indent="0">
              <a:buNone/>
            </a:pPr>
            <a:r>
              <a:rPr lang="en-US" b="1" dirty="0">
                <a:solidFill>
                  <a:srgbClr val="FF0000"/>
                </a:solidFill>
              </a:rPr>
              <a:t>E</a:t>
            </a:r>
            <a:r>
              <a:rPr lang="en-US" dirty="0"/>
              <a:t>mitting</a:t>
            </a:r>
          </a:p>
          <a:p>
            <a:pPr marL="0" indent="0">
              <a:buNone/>
            </a:pPr>
            <a:endParaRPr lang="en-US" dirty="0"/>
          </a:p>
          <a:p>
            <a:pPr marL="0" indent="0">
              <a:buNone/>
            </a:pPr>
            <a:r>
              <a:rPr lang="en-US" b="1" dirty="0">
                <a:solidFill>
                  <a:srgbClr val="FF0000"/>
                </a:solidFill>
              </a:rPr>
              <a:t>D</a:t>
            </a:r>
            <a:r>
              <a:rPr lang="en-US" dirty="0"/>
              <a:t>iode</a:t>
            </a:r>
          </a:p>
          <a:p>
            <a:pPr marL="0" indent="0">
              <a:buNone/>
            </a:pPr>
            <a:endParaRPr lang="en-US" dirty="0"/>
          </a:p>
          <a:p>
            <a:r>
              <a:rPr lang="en-US" dirty="0"/>
              <a:t>LED has one </a:t>
            </a:r>
            <a:r>
              <a:rPr lang="en-US" sz="7200" spc="-300" dirty="0">
                <a:latin typeface="Abadi MT Condensed Light" charset="0"/>
                <a:ea typeface="Abadi MT Condensed Light" charset="0"/>
                <a:cs typeface="Abadi MT Condensed Light" charset="0"/>
              </a:rPr>
              <a:t>Long</a:t>
            </a:r>
            <a:r>
              <a:rPr lang="en-US" dirty="0"/>
              <a:t> leg and one </a:t>
            </a:r>
            <a:r>
              <a:rPr lang="en-US" sz="1700" dirty="0"/>
              <a:t>short</a:t>
            </a:r>
            <a:r>
              <a:rPr lang="en-US" dirty="0"/>
              <a:t> leg</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561" y="1690688"/>
            <a:ext cx="3214688" cy="3214688"/>
          </a:xfrm>
          <a:prstGeom prst="rect">
            <a:avLst/>
          </a:prstGeom>
        </p:spPr>
      </p:pic>
      <p:sp>
        <p:nvSpPr>
          <p:cNvPr id="5" name="TextBox 4"/>
          <p:cNvSpPr txBox="1"/>
          <p:nvPr/>
        </p:nvSpPr>
        <p:spPr>
          <a:xfrm>
            <a:off x="3940404" y="4259045"/>
            <a:ext cx="1234911" cy="646331"/>
          </a:xfrm>
          <a:prstGeom prst="rect">
            <a:avLst/>
          </a:prstGeom>
          <a:noFill/>
        </p:spPr>
        <p:txBody>
          <a:bodyPr wrap="square" rtlCol="0">
            <a:spAutoFit/>
          </a:bodyPr>
          <a:lstStyle/>
          <a:p>
            <a:r>
              <a:rPr lang="en-US" dirty="0">
                <a:solidFill>
                  <a:srgbClr val="FF0000"/>
                </a:solidFill>
              </a:rPr>
              <a:t>Long Leg Positive ‘+’</a:t>
            </a:r>
          </a:p>
        </p:txBody>
      </p:sp>
      <p:sp>
        <p:nvSpPr>
          <p:cNvPr id="6" name="TextBox 5"/>
          <p:cNvSpPr txBox="1"/>
          <p:nvPr/>
        </p:nvSpPr>
        <p:spPr>
          <a:xfrm>
            <a:off x="5487969" y="4001294"/>
            <a:ext cx="1465280" cy="646331"/>
          </a:xfrm>
          <a:prstGeom prst="rect">
            <a:avLst/>
          </a:prstGeom>
          <a:noFill/>
        </p:spPr>
        <p:txBody>
          <a:bodyPr wrap="square" rtlCol="0">
            <a:spAutoFit/>
          </a:bodyPr>
          <a:lstStyle/>
          <a:p>
            <a:r>
              <a:rPr lang="en-US" dirty="0"/>
              <a:t>Short Leg Negative ‘-’</a:t>
            </a:r>
          </a:p>
        </p:txBody>
      </p:sp>
      <p:pic>
        <p:nvPicPr>
          <p:cNvPr id="1026" name="Picture 2" descr="https://thumbs.dreamstime.com/z/leds-different-colour-isolated-white-background-545965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410" y="1746468"/>
            <a:ext cx="3410040" cy="2901157"/>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7728155" y="4259045"/>
            <a:ext cx="3696929" cy="48010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1080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156587" cy="1325563"/>
          </a:xfrm>
        </p:spPr>
        <p:txBody>
          <a:bodyPr/>
          <a:lstStyle/>
          <a:p>
            <a:r>
              <a:rPr lang="en-US" b="1" dirty="0"/>
              <a:t>Controlling </a:t>
            </a:r>
            <a:r>
              <a:rPr lang="en-US" b="1"/>
              <a:t>LED </a:t>
            </a:r>
            <a:br>
              <a:rPr lang="en-US" b="1"/>
            </a:br>
            <a:r>
              <a:rPr lang="en-US" b="1"/>
              <a:t>Using </a:t>
            </a:r>
            <a:r>
              <a:rPr lang="en-US" b="1" dirty="0"/>
              <a:t>IR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2156" y="144654"/>
            <a:ext cx="5609064" cy="6529215"/>
          </a:xfrm>
        </p:spPr>
      </p:pic>
    </p:spTree>
    <p:extLst>
      <p:ext uri="{BB962C8B-B14F-4D97-AF65-F5344CB8AC3E}">
        <p14:creationId xmlns:p14="http://schemas.microsoft.com/office/powerpoint/2010/main" val="340784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Relay</a:t>
            </a:r>
          </a:p>
        </p:txBody>
      </p:sp>
      <p:sp>
        <p:nvSpPr>
          <p:cNvPr id="3" name="Content Placeholder 2"/>
          <p:cNvSpPr>
            <a:spLocks noGrp="1"/>
          </p:cNvSpPr>
          <p:nvPr>
            <p:ph idx="1"/>
          </p:nvPr>
        </p:nvSpPr>
        <p:spPr/>
        <p:txBody>
          <a:bodyPr/>
          <a:lstStyle/>
          <a:p>
            <a:r>
              <a:rPr lang="en-US" dirty="0"/>
              <a:t>It is used to control high voltage electronic appliances</a:t>
            </a:r>
          </a:p>
          <a:p>
            <a:r>
              <a:rPr lang="en-US" dirty="0"/>
              <a:t>It is a switch which is electrically operated</a:t>
            </a:r>
          </a:p>
        </p:txBody>
      </p:sp>
      <p:pic>
        <p:nvPicPr>
          <p:cNvPr id="4" name="Picture 3"/>
          <p:cNvPicPr>
            <a:picLocks noChangeAspect="1"/>
          </p:cNvPicPr>
          <p:nvPr/>
        </p:nvPicPr>
        <p:blipFill>
          <a:blip r:embed="rId2"/>
          <a:stretch>
            <a:fillRect/>
          </a:stretch>
        </p:blipFill>
        <p:spPr>
          <a:xfrm>
            <a:off x="127833" y="3252994"/>
            <a:ext cx="7099039" cy="251859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8419" y="2875280"/>
            <a:ext cx="4715748" cy="3982720"/>
          </a:xfrm>
          <a:prstGeom prst="rect">
            <a:avLst/>
          </a:prstGeom>
        </p:spPr>
      </p:pic>
    </p:spTree>
    <p:extLst>
      <p:ext uri="{BB962C8B-B14F-4D97-AF65-F5344CB8AC3E}">
        <p14:creationId xmlns:p14="http://schemas.microsoft.com/office/powerpoint/2010/main" val="1052030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LED, Battery and Switch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832" y="2428963"/>
            <a:ext cx="3392335" cy="2544251"/>
          </a:xfrm>
          <a:prstGeom prst="rect">
            <a:avLst/>
          </a:prstGeom>
        </p:spPr>
      </p:pic>
      <p:sp>
        <p:nvSpPr>
          <p:cNvPr id="12" name="TextBox 11"/>
          <p:cNvSpPr txBox="1"/>
          <p:nvPr/>
        </p:nvSpPr>
        <p:spPr>
          <a:xfrm>
            <a:off x="756382" y="3691958"/>
            <a:ext cx="3961277" cy="1200329"/>
          </a:xfrm>
          <a:prstGeom prst="rect">
            <a:avLst/>
          </a:prstGeom>
          <a:noFill/>
        </p:spPr>
        <p:txBody>
          <a:bodyPr wrap="none" rtlCol="0">
            <a:spAutoFit/>
          </a:bodyPr>
          <a:lstStyle/>
          <a:p>
            <a:r>
              <a:rPr lang="en-US" sz="3600" b="1" dirty="0"/>
              <a:t>Arduino</a:t>
            </a:r>
          </a:p>
          <a:p>
            <a:r>
              <a:rPr lang="en-US" sz="3600" b="1" dirty="0"/>
              <a:t>Low Voltage Circuit </a:t>
            </a:r>
          </a:p>
        </p:txBody>
      </p:sp>
      <p:sp>
        <p:nvSpPr>
          <p:cNvPr id="19" name="TextBox 18"/>
          <p:cNvSpPr txBox="1"/>
          <p:nvPr/>
        </p:nvSpPr>
        <p:spPr>
          <a:xfrm>
            <a:off x="7792167" y="3303002"/>
            <a:ext cx="3942490" cy="1200329"/>
          </a:xfrm>
          <a:prstGeom prst="rect">
            <a:avLst/>
          </a:prstGeom>
          <a:noFill/>
        </p:spPr>
        <p:txBody>
          <a:bodyPr wrap="none" rtlCol="0">
            <a:spAutoFit/>
          </a:bodyPr>
          <a:lstStyle/>
          <a:p>
            <a:r>
              <a:rPr lang="en-US" sz="3600" b="1" dirty="0"/>
              <a:t>2</a:t>
            </a:r>
            <a:r>
              <a:rPr lang="en-US" sz="3600" b="1" baseline="30000" dirty="0"/>
              <a:t>nd</a:t>
            </a:r>
            <a:r>
              <a:rPr lang="en-US" sz="3600" b="1" dirty="0"/>
              <a:t> Circuit</a:t>
            </a:r>
          </a:p>
          <a:p>
            <a:r>
              <a:rPr lang="en-US" sz="3600" b="1" dirty="0"/>
              <a:t>High Voltage Circuit</a:t>
            </a:r>
          </a:p>
        </p:txBody>
      </p:sp>
    </p:spTree>
    <p:extLst>
      <p:ext uri="{BB962C8B-B14F-4D97-AF65-F5344CB8AC3E}">
        <p14:creationId xmlns:p14="http://schemas.microsoft.com/office/powerpoint/2010/main" val="511870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3873" y="242151"/>
            <a:ext cx="5095374" cy="5576662"/>
          </a:xfrm>
        </p:spPr>
      </p:pic>
      <p:sp>
        <p:nvSpPr>
          <p:cNvPr id="4" name="Title 1"/>
          <p:cNvSpPr>
            <a:spLocks noGrp="1"/>
          </p:cNvSpPr>
          <p:nvPr>
            <p:ph type="title"/>
          </p:nvPr>
        </p:nvSpPr>
        <p:spPr/>
        <p:txBody>
          <a:bodyPr/>
          <a:lstStyle/>
          <a:p>
            <a:r>
              <a:rPr lang="en-US" b="1" dirty="0"/>
              <a:t>Controlling Relay </a:t>
            </a:r>
            <a:br>
              <a:rPr lang="en-US" b="1" dirty="0"/>
            </a:br>
            <a:r>
              <a:rPr lang="en-US" b="1" dirty="0"/>
              <a:t>Using IR</a:t>
            </a:r>
          </a:p>
        </p:txBody>
      </p:sp>
    </p:spTree>
    <p:extLst>
      <p:ext uri="{BB962C8B-B14F-4D97-AF65-F5344CB8AC3E}">
        <p14:creationId xmlns:p14="http://schemas.microsoft.com/office/powerpoint/2010/main" val="153637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Projects to try at home</a:t>
            </a:r>
            <a:r>
              <a:rPr lang="mr-IN" b="1" dirty="0"/>
              <a:t>…</a:t>
            </a:r>
            <a:r>
              <a:rPr lang="en-US" b="1" dirty="0"/>
              <a:t>..</a:t>
            </a:r>
          </a:p>
        </p:txBody>
      </p:sp>
      <p:sp>
        <p:nvSpPr>
          <p:cNvPr id="3" name="Content Placeholder 2"/>
          <p:cNvSpPr>
            <a:spLocks noGrp="1"/>
          </p:cNvSpPr>
          <p:nvPr>
            <p:ph idx="1"/>
          </p:nvPr>
        </p:nvSpPr>
        <p:spPr/>
        <p:txBody>
          <a:bodyPr/>
          <a:lstStyle/>
          <a:p>
            <a:r>
              <a:rPr lang="en-US" dirty="0"/>
              <a:t> Control couple of LEDs/Buzzers using your TV/DVD Player remote</a:t>
            </a:r>
          </a:p>
          <a:p>
            <a:r>
              <a:rPr lang="en-US" dirty="0"/>
              <a:t> Control your Servo motor using remote control</a:t>
            </a:r>
          </a:p>
          <a:p>
            <a:r>
              <a:rPr lang="en-US" dirty="0"/>
              <a:t> How to control the Fans or Tube Lights using remote?</a:t>
            </a:r>
          </a:p>
          <a:p>
            <a:r>
              <a:rPr lang="en-US" dirty="0"/>
              <a:t>Can you think of controlling all the electrical appliances using remote in your room?</a:t>
            </a:r>
          </a:p>
          <a:p>
            <a:r>
              <a:rPr lang="en-US" dirty="0"/>
              <a:t>Think of how to control your car using IR remote.</a:t>
            </a:r>
          </a:p>
        </p:txBody>
      </p:sp>
    </p:spTree>
    <p:extLst>
      <p:ext uri="{BB962C8B-B14F-4D97-AF65-F5344CB8AC3E}">
        <p14:creationId xmlns:p14="http://schemas.microsoft.com/office/powerpoint/2010/main" val="375817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Buzzer</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907" y="1690688"/>
            <a:ext cx="1905000" cy="1905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6554" y="3379788"/>
            <a:ext cx="2349500" cy="2349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307" y="3595688"/>
            <a:ext cx="2133600" cy="2133600"/>
          </a:xfrm>
          <a:prstGeom prst="rect">
            <a:avLst/>
          </a:prstGeom>
        </p:spPr>
      </p:pic>
      <p:sp>
        <p:nvSpPr>
          <p:cNvPr id="7" name="TextBox 6"/>
          <p:cNvSpPr txBox="1"/>
          <p:nvPr/>
        </p:nvSpPr>
        <p:spPr>
          <a:xfrm>
            <a:off x="5185430" y="2458522"/>
            <a:ext cx="910570" cy="369332"/>
          </a:xfrm>
          <a:prstGeom prst="rect">
            <a:avLst/>
          </a:prstGeom>
          <a:noFill/>
        </p:spPr>
        <p:txBody>
          <a:bodyPr wrap="none" rtlCol="0">
            <a:spAutoFit/>
          </a:bodyPr>
          <a:lstStyle/>
          <a:p>
            <a:r>
              <a:rPr lang="en-US" dirty="0">
                <a:solidFill>
                  <a:srgbClr val="FF0000"/>
                </a:solidFill>
              </a:rPr>
              <a:t>Positive</a:t>
            </a:r>
          </a:p>
        </p:txBody>
      </p:sp>
      <p:sp>
        <p:nvSpPr>
          <p:cNvPr id="8" name="TextBox 7"/>
          <p:cNvSpPr txBox="1"/>
          <p:nvPr/>
        </p:nvSpPr>
        <p:spPr>
          <a:xfrm>
            <a:off x="7894650" y="5284788"/>
            <a:ext cx="1009956" cy="369332"/>
          </a:xfrm>
          <a:prstGeom prst="rect">
            <a:avLst/>
          </a:prstGeom>
          <a:noFill/>
        </p:spPr>
        <p:txBody>
          <a:bodyPr wrap="none" rtlCol="0">
            <a:spAutoFit/>
          </a:bodyPr>
          <a:lstStyle/>
          <a:p>
            <a:r>
              <a:rPr lang="en-US" dirty="0"/>
              <a:t>Negative</a:t>
            </a:r>
          </a:p>
        </p:txBody>
      </p:sp>
      <p:sp>
        <p:nvSpPr>
          <p:cNvPr id="9" name="TextBox 8"/>
          <p:cNvSpPr txBox="1"/>
          <p:nvPr/>
        </p:nvSpPr>
        <p:spPr>
          <a:xfrm>
            <a:off x="7030163" y="4965185"/>
            <a:ext cx="910570" cy="369332"/>
          </a:xfrm>
          <a:prstGeom prst="rect">
            <a:avLst/>
          </a:prstGeom>
          <a:noFill/>
        </p:spPr>
        <p:txBody>
          <a:bodyPr wrap="none" rtlCol="0">
            <a:spAutoFit/>
          </a:bodyPr>
          <a:lstStyle/>
          <a:p>
            <a:r>
              <a:rPr lang="en-US">
                <a:solidFill>
                  <a:srgbClr val="FF0000"/>
                </a:solidFill>
              </a:rPr>
              <a:t>Positive</a:t>
            </a:r>
          </a:p>
        </p:txBody>
      </p:sp>
      <p:sp>
        <p:nvSpPr>
          <p:cNvPr id="10" name="TextBox 9"/>
          <p:cNvSpPr txBox="1"/>
          <p:nvPr/>
        </p:nvSpPr>
        <p:spPr>
          <a:xfrm>
            <a:off x="6235429" y="3010456"/>
            <a:ext cx="1009956" cy="369332"/>
          </a:xfrm>
          <a:prstGeom prst="rect">
            <a:avLst/>
          </a:prstGeom>
          <a:noFill/>
        </p:spPr>
        <p:txBody>
          <a:bodyPr wrap="none" rtlCol="0">
            <a:spAutoFit/>
          </a:bodyPr>
          <a:lstStyle/>
          <a:p>
            <a:r>
              <a:rPr lang="en-US" dirty="0"/>
              <a:t>Negative</a:t>
            </a:r>
          </a:p>
        </p:txBody>
      </p:sp>
      <p:sp>
        <p:nvSpPr>
          <p:cNvPr id="11" name="TextBox 10"/>
          <p:cNvSpPr txBox="1"/>
          <p:nvPr/>
        </p:nvSpPr>
        <p:spPr>
          <a:xfrm>
            <a:off x="4628825" y="3655959"/>
            <a:ext cx="1009956" cy="369332"/>
          </a:xfrm>
          <a:prstGeom prst="rect">
            <a:avLst/>
          </a:prstGeom>
          <a:noFill/>
        </p:spPr>
        <p:txBody>
          <a:bodyPr wrap="none" rtlCol="0">
            <a:spAutoFit/>
          </a:bodyPr>
          <a:lstStyle/>
          <a:p>
            <a:r>
              <a:rPr lang="en-US" dirty="0"/>
              <a:t>Negative</a:t>
            </a:r>
          </a:p>
        </p:txBody>
      </p:sp>
      <p:sp>
        <p:nvSpPr>
          <p:cNvPr id="12" name="TextBox 11"/>
          <p:cNvSpPr txBox="1"/>
          <p:nvPr/>
        </p:nvSpPr>
        <p:spPr>
          <a:xfrm>
            <a:off x="3529217" y="4025291"/>
            <a:ext cx="910570" cy="369332"/>
          </a:xfrm>
          <a:prstGeom prst="rect">
            <a:avLst/>
          </a:prstGeom>
          <a:noFill/>
        </p:spPr>
        <p:txBody>
          <a:bodyPr wrap="none" rtlCol="0">
            <a:spAutoFit/>
          </a:bodyPr>
          <a:lstStyle/>
          <a:p>
            <a:r>
              <a:rPr lang="en-US" dirty="0">
                <a:solidFill>
                  <a:srgbClr val="FF0000"/>
                </a:solidFill>
              </a:rPr>
              <a:t>Positive</a:t>
            </a:r>
          </a:p>
        </p:txBody>
      </p:sp>
    </p:spTree>
    <p:extLst>
      <p:ext uri="{BB962C8B-B14F-4D97-AF65-F5344CB8AC3E}">
        <p14:creationId xmlns:p14="http://schemas.microsoft.com/office/powerpoint/2010/main" val="1551914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Switch</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675" y="1738313"/>
            <a:ext cx="4438650" cy="44386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47" y="2000250"/>
            <a:ext cx="5892053" cy="4552950"/>
          </a:xfrm>
          <a:prstGeom prst="rect">
            <a:avLst/>
          </a:prstGeom>
        </p:spPr>
      </p:pic>
    </p:spTree>
    <p:extLst>
      <p:ext uri="{BB962C8B-B14F-4D97-AF65-F5344CB8AC3E}">
        <p14:creationId xmlns:p14="http://schemas.microsoft.com/office/powerpoint/2010/main" val="945819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Basic Electronic Components</a:t>
            </a:r>
            <a:endParaRPr lang="en-US" dirty="0"/>
          </a:p>
        </p:txBody>
      </p:sp>
      <p:sp>
        <p:nvSpPr>
          <p:cNvPr id="3" name="Content Placeholder 2"/>
          <p:cNvSpPr>
            <a:spLocks noGrp="1"/>
          </p:cNvSpPr>
          <p:nvPr>
            <p:ph idx="1"/>
          </p:nvPr>
        </p:nvSpPr>
        <p:spPr/>
        <p:txBody>
          <a:bodyPr/>
          <a:lstStyle/>
          <a:p>
            <a:r>
              <a:rPr lang="en-US" dirty="0"/>
              <a:t>What is a Battery?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722" y="2800350"/>
            <a:ext cx="3046556" cy="33512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00" y="3548062"/>
            <a:ext cx="2232025" cy="22320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0857" y="2800350"/>
            <a:ext cx="2629694" cy="2629694"/>
          </a:xfrm>
          <a:prstGeom prst="rect">
            <a:avLst/>
          </a:prstGeom>
        </p:spPr>
      </p:pic>
      <p:sp>
        <p:nvSpPr>
          <p:cNvPr id="7" name="TextBox 6"/>
          <p:cNvSpPr txBox="1"/>
          <p:nvPr/>
        </p:nvSpPr>
        <p:spPr>
          <a:xfrm>
            <a:off x="5700922" y="2422689"/>
            <a:ext cx="1194302" cy="369332"/>
          </a:xfrm>
          <a:prstGeom prst="rect">
            <a:avLst/>
          </a:prstGeom>
          <a:noFill/>
        </p:spPr>
        <p:txBody>
          <a:bodyPr wrap="none" rtlCol="0">
            <a:spAutoFit/>
          </a:bodyPr>
          <a:lstStyle/>
          <a:p>
            <a:pPr algn="ctr"/>
            <a:r>
              <a:rPr lang="en-US" dirty="0">
                <a:solidFill>
                  <a:srgbClr val="FF0000"/>
                </a:solidFill>
              </a:rPr>
              <a:t>Positive ‘+’</a:t>
            </a:r>
          </a:p>
        </p:txBody>
      </p:sp>
      <p:sp>
        <p:nvSpPr>
          <p:cNvPr id="8" name="TextBox 7"/>
          <p:cNvSpPr txBox="1"/>
          <p:nvPr/>
        </p:nvSpPr>
        <p:spPr>
          <a:xfrm>
            <a:off x="5277247" y="5430249"/>
            <a:ext cx="1637506" cy="369332"/>
          </a:xfrm>
          <a:prstGeom prst="rect">
            <a:avLst/>
          </a:prstGeom>
          <a:noFill/>
        </p:spPr>
        <p:txBody>
          <a:bodyPr wrap="square" rtlCol="0">
            <a:spAutoFit/>
          </a:bodyPr>
          <a:lstStyle/>
          <a:p>
            <a:pPr algn="ctr"/>
            <a:r>
              <a:rPr lang="en-US" dirty="0"/>
              <a:t>Negative ‘-’</a:t>
            </a:r>
          </a:p>
        </p:txBody>
      </p:sp>
      <p:sp>
        <p:nvSpPr>
          <p:cNvPr id="9" name="TextBox 8"/>
          <p:cNvSpPr txBox="1"/>
          <p:nvPr/>
        </p:nvSpPr>
        <p:spPr>
          <a:xfrm>
            <a:off x="7473484" y="3528568"/>
            <a:ext cx="1194302" cy="369332"/>
          </a:xfrm>
          <a:prstGeom prst="rect">
            <a:avLst/>
          </a:prstGeom>
          <a:noFill/>
        </p:spPr>
        <p:txBody>
          <a:bodyPr wrap="none" rtlCol="0">
            <a:spAutoFit/>
          </a:bodyPr>
          <a:lstStyle/>
          <a:p>
            <a:pPr algn="ctr"/>
            <a:r>
              <a:rPr lang="en-US" dirty="0">
                <a:solidFill>
                  <a:srgbClr val="FF0000"/>
                </a:solidFill>
              </a:rPr>
              <a:t>Positive ‘+’</a:t>
            </a:r>
          </a:p>
        </p:txBody>
      </p:sp>
      <p:sp>
        <p:nvSpPr>
          <p:cNvPr id="10" name="TextBox 9"/>
          <p:cNvSpPr txBox="1"/>
          <p:nvPr/>
        </p:nvSpPr>
        <p:spPr>
          <a:xfrm>
            <a:off x="9854624" y="2665413"/>
            <a:ext cx="1637506" cy="369332"/>
          </a:xfrm>
          <a:prstGeom prst="rect">
            <a:avLst/>
          </a:prstGeom>
          <a:noFill/>
        </p:spPr>
        <p:txBody>
          <a:bodyPr wrap="square" rtlCol="0">
            <a:spAutoFit/>
          </a:bodyPr>
          <a:lstStyle/>
          <a:p>
            <a:pPr algn="ctr"/>
            <a:r>
              <a:rPr lang="en-US" dirty="0"/>
              <a:t>Negative ‘-’</a:t>
            </a:r>
          </a:p>
        </p:txBody>
      </p:sp>
      <p:sp>
        <p:nvSpPr>
          <p:cNvPr id="11" name="TextBox 10"/>
          <p:cNvSpPr txBox="1"/>
          <p:nvPr/>
        </p:nvSpPr>
        <p:spPr>
          <a:xfrm>
            <a:off x="2595171" y="3343902"/>
            <a:ext cx="1194302" cy="369332"/>
          </a:xfrm>
          <a:prstGeom prst="rect">
            <a:avLst/>
          </a:prstGeom>
          <a:noFill/>
        </p:spPr>
        <p:txBody>
          <a:bodyPr wrap="none" rtlCol="0">
            <a:spAutoFit/>
          </a:bodyPr>
          <a:lstStyle/>
          <a:p>
            <a:pPr algn="ctr"/>
            <a:r>
              <a:rPr lang="en-US" dirty="0">
                <a:solidFill>
                  <a:srgbClr val="FF0000"/>
                </a:solidFill>
              </a:rPr>
              <a:t>Positive ‘+’</a:t>
            </a:r>
          </a:p>
        </p:txBody>
      </p:sp>
      <p:sp>
        <p:nvSpPr>
          <p:cNvPr id="12" name="TextBox 11"/>
          <p:cNvSpPr txBox="1"/>
          <p:nvPr/>
        </p:nvSpPr>
        <p:spPr>
          <a:xfrm>
            <a:off x="2230691" y="5430249"/>
            <a:ext cx="1637506" cy="369332"/>
          </a:xfrm>
          <a:prstGeom prst="rect">
            <a:avLst/>
          </a:prstGeom>
          <a:noFill/>
        </p:spPr>
        <p:txBody>
          <a:bodyPr wrap="square" rtlCol="0">
            <a:spAutoFit/>
          </a:bodyPr>
          <a:lstStyle/>
          <a:p>
            <a:pPr algn="ctr"/>
            <a:r>
              <a:rPr lang="en-US" dirty="0"/>
              <a:t>Negative ‘-’</a:t>
            </a:r>
          </a:p>
        </p:txBody>
      </p:sp>
    </p:spTree>
    <p:extLst>
      <p:ext uri="{BB962C8B-B14F-4D97-AF65-F5344CB8AC3E}">
        <p14:creationId xmlns:p14="http://schemas.microsoft.com/office/powerpoint/2010/main" val="2037471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LED and Battery Circuit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098" y="2088108"/>
            <a:ext cx="1036896" cy="1877918"/>
          </a:xfrm>
        </p:spPr>
      </p:pic>
      <p:sp>
        <p:nvSpPr>
          <p:cNvPr id="5" name="TextBox 4"/>
          <p:cNvSpPr txBox="1"/>
          <p:nvPr/>
        </p:nvSpPr>
        <p:spPr>
          <a:xfrm>
            <a:off x="1165580" y="2906346"/>
            <a:ext cx="1877871" cy="369332"/>
          </a:xfrm>
          <a:prstGeom prst="rect">
            <a:avLst/>
          </a:prstGeom>
          <a:noFill/>
        </p:spPr>
        <p:txBody>
          <a:bodyPr wrap="square" rtlCol="0">
            <a:spAutoFit/>
          </a:bodyPr>
          <a:lstStyle/>
          <a:p>
            <a:r>
              <a:rPr lang="en-US" dirty="0">
                <a:solidFill>
                  <a:srgbClr val="FF0000"/>
                </a:solidFill>
              </a:rPr>
              <a:t>Long leg -Positive</a:t>
            </a:r>
          </a:p>
        </p:txBody>
      </p:sp>
      <p:sp>
        <p:nvSpPr>
          <p:cNvPr id="6" name="TextBox 5"/>
          <p:cNvSpPr txBox="1"/>
          <p:nvPr/>
        </p:nvSpPr>
        <p:spPr>
          <a:xfrm>
            <a:off x="3220872" y="2810597"/>
            <a:ext cx="2156346" cy="369332"/>
          </a:xfrm>
          <a:prstGeom prst="rect">
            <a:avLst/>
          </a:prstGeom>
          <a:noFill/>
        </p:spPr>
        <p:txBody>
          <a:bodyPr wrap="square" rtlCol="0">
            <a:spAutoFit/>
          </a:bodyPr>
          <a:lstStyle/>
          <a:p>
            <a:r>
              <a:rPr lang="en-US" dirty="0"/>
              <a:t>Short leg - negative</a:t>
            </a:r>
          </a:p>
        </p:txBody>
      </p:sp>
      <p:pic>
        <p:nvPicPr>
          <p:cNvPr id="9" name="Picture 8"/>
          <p:cNvPicPr>
            <a:picLocks noChangeAspect="1"/>
          </p:cNvPicPr>
          <p:nvPr/>
        </p:nvPicPr>
        <p:blipFill>
          <a:blip r:embed="rId3"/>
          <a:stretch>
            <a:fillRect/>
          </a:stretch>
        </p:blipFill>
        <p:spPr>
          <a:xfrm>
            <a:off x="3534769" y="4102288"/>
            <a:ext cx="2155209" cy="2155209"/>
          </a:xfrm>
          <a:prstGeom prst="rect">
            <a:avLst/>
          </a:prstGeom>
        </p:spPr>
      </p:pic>
      <p:cxnSp>
        <p:nvCxnSpPr>
          <p:cNvPr id="14" name="Straight Arrow Connector 13"/>
          <p:cNvCxnSpPr/>
          <p:nvPr/>
        </p:nvCxnSpPr>
        <p:spPr>
          <a:xfrm flipH="1" flipV="1">
            <a:off x="5104263" y="5322627"/>
            <a:ext cx="1269241" cy="2456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9900" y="5662541"/>
            <a:ext cx="953604" cy="369332"/>
          </a:xfrm>
          <a:prstGeom prst="rect">
            <a:avLst/>
          </a:prstGeom>
          <a:noFill/>
        </p:spPr>
        <p:txBody>
          <a:bodyPr wrap="square" rtlCol="0">
            <a:spAutoFit/>
          </a:bodyPr>
          <a:lstStyle/>
          <a:p>
            <a:r>
              <a:rPr lang="en-US" dirty="0"/>
              <a:t>Positive</a:t>
            </a:r>
          </a:p>
        </p:txBody>
      </p:sp>
      <p:cxnSp>
        <p:nvCxnSpPr>
          <p:cNvPr id="17" name="Straight Arrow Connector 16"/>
          <p:cNvCxnSpPr/>
          <p:nvPr/>
        </p:nvCxnSpPr>
        <p:spPr>
          <a:xfrm flipH="1">
            <a:off x="4299045" y="4471620"/>
            <a:ext cx="1352026" cy="195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4388" y="4102288"/>
            <a:ext cx="1199866" cy="369332"/>
          </a:xfrm>
          <a:prstGeom prst="rect">
            <a:avLst/>
          </a:prstGeom>
          <a:noFill/>
        </p:spPr>
        <p:txBody>
          <a:bodyPr wrap="square" rtlCol="0">
            <a:spAutoFit/>
          </a:bodyPr>
          <a:lstStyle/>
          <a:p>
            <a:r>
              <a:rPr lang="en-US" dirty="0"/>
              <a:t>Negative</a:t>
            </a:r>
          </a:p>
        </p:txBody>
      </p:sp>
      <p:sp>
        <p:nvSpPr>
          <p:cNvPr id="19" name="Freeform 18"/>
          <p:cNvSpPr/>
          <p:nvPr/>
        </p:nvSpPr>
        <p:spPr>
          <a:xfrm>
            <a:off x="2360165" y="3411940"/>
            <a:ext cx="2607620" cy="2483893"/>
          </a:xfrm>
          <a:custGeom>
            <a:avLst/>
            <a:gdLst>
              <a:gd name="connsiteX0" fmla="*/ 642342 w 2607620"/>
              <a:gd name="connsiteY0" fmla="*/ 0 h 2483893"/>
              <a:gd name="connsiteX1" fmla="*/ 587751 w 2607620"/>
              <a:gd name="connsiteY1" fmla="*/ 13648 h 2483893"/>
              <a:gd name="connsiteX2" fmla="*/ 505865 w 2607620"/>
              <a:gd name="connsiteY2" fmla="*/ 27296 h 2483893"/>
              <a:gd name="connsiteX3" fmla="*/ 464922 w 2607620"/>
              <a:gd name="connsiteY3" fmla="*/ 40944 h 2483893"/>
              <a:gd name="connsiteX4" fmla="*/ 396683 w 2607620"/>
              <a:gd name="connsiteY4" fmla="*/ 95535 h 2483893"/>
              <a:gd name="connsiteX5" fmla="*/ 355739 w 2607620"/>
              <a:gd name="connsiteY5" fmla="*/ 136478 h 2483893"/>
              <a:gd name="connsiteX6" fmla="*/ 314796 w 2607620"/>
              <a:gd name="connsiteY6" fmla="*/ 163773 h 2483893"/>
              <a:gd name="connsiteX7" fmla="*/ 287501 w 2607620"/>
              <a:gd name="connsiteY7" fmla="*/ 204717 h 2483893"/>
              <a:gd name="connsiteX8" fmla="*/ 246557 w 2607620"/>
              <a:gd name="connsiteY8" fmla="*/ 232012 h 2483893"/>
              <a:gd name="connsiteX9" fmla="*/ 191966 w 2607620"/>
              <a:gd name="connsiteY9" fmla="*/ 313899 h 2483893"/>
              <a:gd name="connsiteX10" fmla="*/ 164671 w 2607620"/>
              <a:gd name="connsiteY10" fmla="*/ 354842 h 2483893"/>
              <a:gd name="connsiteX11" fmla="*/ 137375 w 2607620"/>
              <a:gd name="connsiteY11" fmla="*/ 395785 h 2483893"/>
              <a:gd name="connsiteX12" fmla="*/ 69136 w 2607620"/>
              <a:gd name="connsiteY12" fmla="*/ 600502 h 2483893"/>
              <a:gd name="connsiteX13" fmla="*/ 55489 w 2607620"/>
              <a:gd name="connsiteY13" fmla="*/ 641445 h 2483893"/>
              <a:gd name="connsiteX14" fmla="*/ 41841 w 2607620"/>
              <a:gd name="connsiteY14" fmla="*/ 682388 h 2483893"/>
              <a:gd name="connsiteX15" fmla="*/ 14545 w 2607620"/>
              <a:gd name="connsiteY15" fmla="*/ 777923 h 2483893"/>
              <a:gd name="connsiteX16" fmla="*/ 14545 w 2607620"/>
              <a:gd name="connsiteY16" fmla="*/ 1023582 h 2483893"/>
              <a:gd name="connsiteX17" fmla="*/ 41841 w 2607620"/>
              <a:gd name="connsiteY17" fmla="*/ 1119117 h 2483893"/>
              <a:gd name="connsiteX18" fmla="*/ 69136 w 2607620"/>
              <a:gd name="connsiteY18" fmla="*/ 1160060 h 2483893"/>
              <a:gd name="connsiteX19" fmla="*/ 82784 w 2607620"/>
              <a:gd name="connsiteY19" fmla="*/ 1201003 h 2483893"/>
              <a:gd name="connsiteX20" fmla="*/ 110080 w 2607620"/>
              <a:gd name="connsiteY20" fmla="*/ 1241947 h 2483893"/>
              <a:gd name="connsiteX21" fmla="*/ 137375 w 2607620"/>
              <a:gd name="connsiteY21" fmla="*/ 1323833 h 2483893"/>
              <a:gd name="connsiteX22" fmla="*/ 151023 w 2607620"/>
              <a:gd name="connsiteY22" fmla="*/ 1364776 h 2483893"/>
              <a:gd name="connsiteX23" fmla="*/ 164671 w 2607620"/>
              <a:gd name="connsiteY23" fmla="*/ 1405720 h 2483893"/>
              <a:gd name="connsiteX24" fmla="*/ 219262 w 2607620"/>
              <a:gd name="connsiteY24" fmla="*/ 1487606 h 2483893"/>
              <a:gd name="connsiteX25" fmla="*/ 246557 w 2607620"/>
              <a:gd name="connsiteY25" fmla="*/ 1528550 h 2483893"/>
              <a:gd name="connsiteX26" fmla="*/ 328444 w 2607620"/>
              <a:gd name="connsiteY26" fmla="*/ 1610436 h 2483893"/>
              <a:gd name="connsiteX27" fmla="*/ 369387 w 2607620"/>
              <a:gd name="connsiteY27" fmla="*/ 1651379 h 2483893"/>
              <a:gd name="connsiteX28" fmla="*/ 396683 w 2607620"/>
              <a:gd name="connsiteY28" fmla="*/ 1692323 h 2483893"/>
              <a:gd name="connsiteX29" fmla="*/ 478569 w 2607620"/>
              <a:gd name="connsiteY29" fmla="*/ 1774209 h 2483893"/>
              <a:gd name="connsiteX30" fmla="*/ 546808 w 2607620"/>
              <a:gd name="connsiteY30" fmla="*/ 1842448 h 2483893"/>
              <a:gd name="connsiteX31" fmla="*/ 574104 w 2607620"/>
              <a:gd name="connsiteY31" fmla="*/ 1883391 h 2483893"/>
              <a:gd name="connsiteX32" fmla="*/ 669638 w 2607620"/>
              <a:gd name="connsiteY32" fmla="*/ 1924335 h 2483893"/>
              <a:gd name="connsiteX33" fmla="*/ 710581 w 2607620"/>
              <a:gd name="connsiteY33" fmla="*/ 1937982 h 2483893"/>
              <a:gd name="connsiteX34" fmla="*/ 915298 w 2607620"/>
              <a:gd name="connsiteY34" fmla="*/ 2074460 h 2483893"/>
              <a:gd name="connsiteX35" fmla="*/ 997184 w 2607620"/>
              <a:gd name="connsiteY35" fmla="*/ 2129051 h 2483893"/>
              <a:gd name="connsiteX36" fmla="*/ 1079071 w 2607620"/>
              <a:gd name="connsiteY36" fmla="*/ 2169994 h 2483893"/>
              <a:gd name="connsiteX37" fmla="*/ 1120014 w 2607620"/>
              <a:gd name="connsiteY37" fmla="*/ 2183642 h 2483893"/>
              <a:gd name="connsiteX38" fmla="*/ 1201901 w 2607620"/>
              <a:gd name="connsiteY38" fmla="*/ 2224585 h 2483893"/>
              <a:gd name="connsiteX39" fmla="*/ 1324731 w 2607620"/>
              <a:gd name="connsiteY39" fmla="*/ 2279176 h 2483893"/>
              <a:gd name="connsiteX40" fmla="*/ 1488504 w 2607620"/>
              <a:gd name="connsiteY40" fmla="*/ 2333767 h 2483893"/>
              <a:gd name="connsiteX41" fmla="*/ 1693220 w 2607620"/>
              <a:gd name="connsiteY41" fmla="*/ 2402006 h 2483893"/>
              <a:gd name="connsiteX42" fmla="*/ 1775107 w 2607620"/>
              <a:gd name="connsiteY42" fmla="*/ 2429302 h 2483893"/>
              <a:gd name="connsiteX43" fmla="*/ 1829698 w 2607620"/>
              <a:gd name="connsiteY43" fmla="*/ 2442950 h 2483893"/>
              <a:gd name="connsiteX44" fmla="*/ 1925232 w 2607620"/>
              <a:gd name="connsiteY44" fmla="*/ 2470245 h 2483893"/>
              <a:gd name="connsiteX45" fmla="*/ 2007119 w 2607620"/>
              <a:gd name="connsiteY45" fmla="*/ 2483893 h 2483893"/>
              <a:gd name="connsiteX46" fmla="*/ 2239131 w 2607620"/>
              <a:gd name="connsiteY46" fmla="*/ 2470245 h 2483893"/>
              <a:gd name="connsiteX47" fmla="*/ 2321017 w 2607620"/>
              <a:gd name="connsiteY47" fmla="*/ 2442950 h 2483893"/>
              <a:gd name="connsiteX48" fmla="*/ 2402904 w 2607620"/>
              <a:gd name="connsiteY48" fmla="*/ 2402006 h 2483893"/>
              <a:gd name="connsiteX49" fmla="*/ 2471142 w 2607620"/>
              <a:gd name="connsiteY49" fmla="*/ 2333767 h 2483893"/>
              <a:gd name="connsiteX50" fmla="*/ 2498438 w 2607620"/>
              <a:gd name="connsiteY50" fmla="*/ 2292824 h 2483893"/>
              <a:gd name="connsiteX51" fmla="*/ 2566677 w 2607620"/>
              <a:gd name="connsiteY51" fmla="*/ 2210938 h 2483893"/>
              <a:gd name="connsiteX52" fmla="*/ 2593972 w 2607620"/>
              <a:gd name="connsiteY52" fmla="*/ 2129051 h 2483893"/>
              <a:gd name="connsiteX53" fmla="*/ 2607620 w 2607620"/>
              <a:gd name="connsiteY53" fmla="*/ 2088108 h 2483893"/>
              <a:gd name="connsiteX54" fmla="*/ 2607620 w 2607620"/>
              <a:gd name="connsiteY54" fmla="*/ 2047164 h 248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607620" h="2483893">
                <a:moveTo>
                  <a:pt x="642342" y="0"/>
                </a:moveTo>
                <a:cubicBezTo>
                  <a:pt x="624145" y="4549"/>
                  <a:pt x="606144" y="9969"/>
                  <a:pt x="587751" y="13648"/>
                </a:cubicBezTo>
                <a:cubicBezTo>
                  <a:pt x="560617" y="19075"/>
                  <a:pt x="532878" y="21293"/>
                  <a:pt x="505865" y="27296"/>
                </a:cubicBezTo>
                <a:cubicBezTo>
                  <a:pt x="491822" y="30417"/>
                  <a:pt x="478570" y="36395"/>
                  <a:pt x="464922" y="40944"/>
                </a:cubicBezTo>
                <a:cubicBezTo>
                  <a:pt x="403876" y="132511"/>
                  <a:pt x="475788" y="42798"/>
                  <a:pt x="396683" y="95535"/>
                </a:cubicBezTo>
                <a:cubicBezTo>
                  <a:pt x="380624" y="106241"/>
                  <a:pt x="370567" y="124122"/>
                  <a:pt x="355739" y="136478"/>
                </a:cubicBezTo>
                <a:cubicBezTo>
                  <a:pt x="343138" y="146978"/>
                  <a:pt x="328444" y="154675"/>
                  <a:pt x="314796" y="163773"/>
                </a:cubicBezTo>
                <a:cubicBezTo>
                  <a:pt x="305698" y="177421"/>
                  <a:pt x="299099" y="193119"/>
                  <a:pt x="287501" y="204717"/>
                </a:cubicBezTo>
                <a:cubicBezTo>
                  <a:pt x="275903" y="216315"/>
                  <a:pt x="257358" y="219668"/>
                  <a:pt x="246557" y="232012"/>
                </a:cubicBezTo>
                <a:cubicBezTo>
                  <a:pt x="224954" y="256700"/>
                  <a:pt x="210163" y="286603"/>
                  <a:pt x="191966" y="313899"/>
                </a:cubicBezTo>
                <a:lnTo>
                  <a:pt x="164671" y="354842"/>
                </a:lnTo>
                <a:lnTo>
                  <a:pt x="137375" y="395785"/>
                </a:lnTo>
                <a:lnTo>
                  <a:pt x="69136" y="600502"/>
                </a:lnTo>
                <a:lnTo>
                  <a:pt x="55489" y="641445"/>
                </a:lnTo>
                <a:cubicBezTo>
                  <a:pt x="50940" y="655093"/>
                  <a:pt x="45330" y="668432"/>
                  <a:pt x="41841" y="682388"/>
                </a:cubicBezTo>
                <a:cubicBezTo>
                  <a:pt x="24704" y="750936"/>
                  <a:pt x="34125" y="719184"/>
                  <a:pt x="14545" y="777923"/>
                </a:cubicBezTo>
                <a:cubicBezTo>
                  <a:pt x="-3649" y="905285"/>
                  <a:pt x="-6012" y="869405"/>
                  <a:pt x="14545" y="1023582"/>
                </a:cubicBezTo>
                <a:cubicBezTo>
                  <a:pt x="16135" y="1035507"/>
                  <a:pt x="34186" y="1103807"/>
                  <a:pt x="41841" y="1119117"/>
                </a:cubicBezTo>
                <a:cubicBezTo>
                  <a:pt x="49176" y="1133788"/>
                  <a:pt x="61801" y="1145389"/>
                  <a:pt x="69136" y="1160060"/>
                </a:cubicBezTo>
                <a:cubicBezTo>
                  <a:pt x="75570" y="1172927"/>
                  <a:pt x="76350" y="1188136"/>
                  <a:pt x="82784" y="1201003"/>
                </a:cubicBezTo>
                <a:cubicBezTo>
                  <a:pt x="90120" y="1215674"/>
                  <a:pt x="103418" y="1226958"/>
                  <a:pt x="110080" y="1241947"/>
                </a:cubicBezTo>
                <a:cubicBezTo>
                  <a:pt x="121765" y="1268239"/>
                  <a:pt x="128277" y="1296538"/>
                  <a:pt x="137375" y="1323833"/>
                </a:cubicBezTo>
                <a:lnTo>
                  <a:pt x="151023" y="1364776"/>
                </a:lnTo>
                <a:cubicBezTo>
                  <a:pt x="155572" y="1378424"/>
                  <a:pt x="156691" y="1393750"/>
                  <a:pt x="164671" y="1405720"/>
                </a:cubicBezTo>
                <a:lnTo>
                  <a:pt x="219262" y="1487606"/>
                </a:lnTo>
                <a:cubicBezTo>
                  <a:pt x="228361" y="1501254"/>
                  <a:pt x="234958" y="1516952"/>
                  <a:pt x="246557" y="1528550"/>
                </a:cubicBezTo>
                <a:lnTo>
                  <a:pt x="328444" y="1610436"/>
                </a:lnTo>
                <a:cubicBezTo>
                  <a:pt x="342092" y="1624084"/>
                  <a:pt x="358681" y="1635320"/>
                  <a:pt x="369387" y="1651379"/>
                </a:cubicBezTo>
                <a:cubicBezTo>
                  <a:pt x="378486" y="1665027"/>
                  <a:pt x="385786" y="1680063"/>
                  <a:pt x="396683" y="1692323"/>
                </a:cubicBezTo>
                <a:cubicBezTo>
                  <a:pt x="422328" y="1721174"/>
                  <a:pt x="457157" y="1742091"/>
                  <a:pt x="478569" y="1774209"/>
                </a:cubicBezTo>
                <a:cubicBezTo>
                  <a:pt x="514963" y="1828801"/>
                  <a:pt x="492217" y="1806054"/>
                  <a:pt x="546808" y="1842448"/>
                </a:cubicBezTo>
                <a:cubicBezTo>
                  <a:pt x="555907" y="1856096"/>
                  <a:pt x="562506" y="1871793"/>
                  <a:pt x="574104" y="1883391"/>
                </a:cubicBezTo>
                <a:cubicBezTo>
                  <a:pt x="607347" y="1916634"/>
                  <a:pt x="625786" y="1911806"/>
                  <a:pt x="669638" y="1924335"/>
                </a:cubicBezTo>
                <a:cubicBezTo>
                  <a:pt x="683470" y="1928287"/>
                  <a:pt x="696933" y="1933433"/>
                  <a:pt x="710581" y="1937982"/>
                </a:cubicBezTo>
                <a:lnTo>
                  <a:pt x="915298" y="2074460"/>
                </a:lnTo>
                <a:lnTo>
                  <a:pt x="997184" y="2129051"/>
                </a:lnTo>
                <a:cubicBezTo>
                  <a:pt x="1100096" y="2163355"/>
                  <a:pt x="973247" y="2117082"/>
                  <a:pt x="1079071" y="2169994"/>
                </a:cubicBezTo>
                <a:cubicBezTo>
                  <a:pt x="1091938" y="2176428"/>
                  <a:pt x="1107147" y="2177208"/>
                  <a:pt x="1120014" y="2183642"/>
                </a:cubicBezTo>
                <a:cubicBezTo>
                  <a:pt x="1225829" y="2236551"/>
                  <a:pt x="1098997" y="2190286"/>
                  <a:pt x="1201901" y="2224585"/>
                </a:cubicBezTo>
                <a:cubicBezTo>
                  <a:pt x="1266785" y="2267842"/>
                  <a:pt x="1227282" y="2246693"/>
                  <a:pt x="1324731" y="2279176"/>
                </a:cubicBezTo>
                <a:lnTo>
                  <a:pt x="1488504" y="2333767"/>
                </a:lnTo>
                <a:lnTo>
                  <a:pt x="1693220" y="2402006"/>
                </a:lnTo>
                <a:lnTo>
                  <a:pt x="1775107" y="2429302"/>
                </a:lnTo>
                <a:cubicBezTo>
                  <a:pt x="1793304" y="2433851"/>
                  <a:pt x="1811663" y="2437797"/>
                  <a:pt x="1829698" y="2442950"/>
                </a:cubicBezTo>
                <a:cubicBezTo>
                  <a:pt x="1890391" y="2460291"/>
                  <a:pt x="1854135" y="2456025"/>
                  <a:pt x="1925232" y="2470245"/>
                </a:cubicBezTo>
                <a:cubicBezTo>
                  <a:pt x="1952367" y="2475672"/>
                  <a:pt x="1979823" y="2479344"/>
                  <a:pt x="2007119" y="2483893"/>
                </a:cubicBezTo>
                <a:cubicBezTo>
                  <a:pt x="2084456" y="2479344"/>
                  <a:pt x="2162311" y="2480265"/>
                  <a:pt x="2239131" y="2470245"/>
                </a:cubicBezTo>
                <a:cubicBezTo>
                  <a:pt x="2267661" y="2466524"/>
                  <a:pt x="2293722" y="2452048"/>
                  <a:pt x="2321017" y="2442950"/>
                </a:cubicBezTo>
                <a:cubicBezTo>
                  <a:pt x="2377520" y="2424116"/>
                  <a:pt x="2349992" y="2437281"/>
                  <a:pt x="2402904" y="2402006"/>
                </a:cubicBezTo>
                <a:cubicBezTo>
                  <a:pt x="2475688" y="2292829"/>
                  <a:pt x="2380161" y="2424748"/>
                  <a:pt x="2471142" y="2333767"/>
                </a:cubicBezTo>
                <a:cubicBezTo>
                  <a:pt x="2482740" y="2322169"/>
                  <a:pt x="2487937" y="2305425"/>
                  <a:pt x="2498438" y="2292824"/>
                </a:cubicBezTo>
                <a:cubicBezTo>
                  <a:pt x="2586008" y="2187741"/>
                  <a:pt x="2498906" y="2312592"/>
                  <a:pt x="2566677" y="2210938"/>
                </a:cubicBezTo>
                <a:lnTo>
                  <a:pt x="2593972" y="2129051"/>
                </a:lnTo>
                <a:cubicBezTo>
                  <a:pt x="2598521" y="2115403"/>
                  <a:pt x="2607620" y="2102494"/>
                  <a:pt x="2607620" y="2088108"/>
                </a:cubicBezTo>
                <a:lnTo>
                  <a:pt x="2607620" y="2047164"/>
                </a:ln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3152775" y="3275677"/>
            <a:ext cx="1733124" cy="1350913"/>
          </a:xfrm>
          <a:custGeom>
            <a:avLst/>
            <a:gdLst>
              <a:gd name="connsiteX0" fmla="*/ 1255594 w 1760562"/>
              <a:gd name="connsiteY0" fmla="*/ 1405719 h 1405719"/>
              <a:gd name="connsiteX1" fmla="*/ 1405720 w 1760562"/>
              <a:gd name="connsiteY1" fmla="*/ 1378424 h 1405719"/>
              <a:gd name="connsiteX2" fmla="*/ 1446663 w 1760562"/>
              <a:gd name="connsiteY2" fmla="*/ 1364776 h 1405719"/>
              <a:gd name="connsiteX3" fmla="*/ 1528550 w 1760562"/>
              <a:gd name="connsiteY3" fmla="*/ 1310185 h 1405719"/>
              <a:gd name="connsiteX4" fmla="*/ 1569493 w 1760562"/>
              <a:gd name="connsiteY4" fmla="*/ 1282889 h 1405719"/>
              <a:gd name="connsiteX5" fmla="*/ 1596788 w 1760562"/>
              <a:gd name="connsiteY5" fmla="*/ 1241946 h 1405719"/>
              <a:gd name="connsiteX6" fmla="*/ 1637732 w 1760562"/>
              <a:gd name="connsiteY6" fmla="*/ 1214650 h 1405719"/>
              <a:gd name="connsiteX7" fmla="*/ 1651379 w 1760562"/>
              <a:gd name="connsiteY7" fmla="*/ 1173707 h 1405719"/>
              <a:gd name="connsiteX8" fmla="*/ 1692323 w 1760562"/>
              <a:gd name="connsiteY8" fmla="*/ 1132764 h 1405719"/>
              <a:gd name="connsiteX9" fmla="*/ 1733266 w 1760562"/>
              <a:gd name="connsiteY9" fmla="*/ 1009934 h 1405719"/>
              <a:gd name="connsiteX10" fmla="*/ 1746914 w 1760562"/>
              <a:gd name="connsiteY10" fmla="*/ 968991 h 1405719"/>
              <a:gd name="connsiteX11" fmla="*/ 1760562 w 1760562"/>
              <a:gd name="connsiteY11" fmla="*/ 928047 h 1405719"/>
              <a:gd name="connsiteX12" fmla="*/ 1746914 w 1760562"/>
              <a:gd name="connsiteY12" fmla="*/ 518615 h 1405719"/>
              <a:gd name="connsiteX13" fmla="*/ 1733266 w 1760562"/>
              <a:gd name="connsiteY13" fmla="*/ 477671 h 1405719"/>
              <a:gd name="connsiteX14" fmla="*/ 1719618 w 1760562"/>
              <a:gd name="connsiteY14" fmla="*/ 423080 h 1405719"/>
              <a:gd name="connsiteX15" fmla="*/ 1665027 w 1760562"/>
              <a:gd name="connsiteY15" fmla="*/ 300250 h 1405719"/>
              <a:gd name="connsiteX16" fmla="*/ 1624084 w 1760562"/>
              <a:gd name="connsiteY16" fmla="*/ 286603 h 1405719"/>
              <a:gd name="connsiteX17" fmla="*/ 1542197 w 1760562"/>
              <a:gd name="connsiteY17" fmla="*/ 232012 h 1405719"/>
              <a:gd name="connsiteX18" fmla="*/ 1460311 w 1760562"/>
              <a:gd name="connsiteY18" fmla="*/ 204716 h 1405719"/>
              <a:gd name="connsiteX19" fmla="*/ 1419367 w 1760562"/>
              <a:gd name="connsiteY19" fmla="*/ 191068 h 1405719"/>
              <a:gd name="connsiteX20" fmla="*/ 1337481 w 1760562"/>
              <a:gd name="connsiteY20" fmla="*/ 150125 h 1405719"/>
              <a:gd name="connsiteX21" fmla="*/ 1228299 w 1760562"/>
              <a:gd name="connsiteY21" fmla="*/ 122829 h 1405719"/>
              <a:gd name="connsiteX22" fmla="*/ 1078173 w 1760562"/>
              <a:gd name="connsiteY22" fmla="*/ 95534 h 1405719"/>
              <a:gd name="connsiteX23" fmla="*/ 982639 w 1760562"/>
              <a:gd name="connsiteY23" fmla="*/ 68238 h 1405719"/>
              <a:gd name="connsiteX24" fmla="*/ 846162 w 1760562"/>
              <a:gd name="connsiteY24" fmla="*/ 40943 h 1405719"/>
              <a:gd name="connsiteX25" fmla="*/ 764275 w 1760562"/>
              <a:gd name="connsiteY25" fmla="*/ 27295 h 1405719"/>
              <a:gd name="connsiteX26" fmla="*/ 709684 w 1760562"/>
              <a:gd name="connsiteY26" fmla="*/ 13647 h 1405719"/>
              <a:gd name="connsiteX27" fmla="*/ 627797 w 1760562"/>
              <a:gd name="connsiteY27" fmla="*/ 0 h 1405719"/>
              <a:gd name="connsiteX28" fmla="*/ 245660 w 1760562"/>
              <a:gd name="connsiteY28" fmla="*/ 13647 h 1405719"/>
              <a:gd name="connsiteX29" fmla="*/ 191069 w 1760562"/>
              <a:gd name="connsiteY29" fmla="*/ 27295 h 1405719"/>
              <a:gd name="connsiteX30" fmla="*/ 0 w 1760562"/>
              <a:gd name="connsiteY30" fmla="*/ 40943 h 140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60562" h="1405719">
                <a:moveTo>
                  <a:pt x="1255594" y="1405719"/>
                </a:moveTo>
                <a:cubicBezTo>
                  <a:pt x="1292082" y="1399638"/>
                  <a:pt x="1367583" y="1387958"/>
                  <a:pt x="1405720" y="1378424"/>
                </a:cubicBezTo>
                <a:cubicBezTo>
                  <a:pt x="1419676" y="1374935"/>
                  <a:pt x="1434087" y="1371762"/>
                  <a:pt x="1446663" y="1364776"/>
                </a:cubicBezTo>
                <a:cubicBezTo>
                  <a:pt x="1475340" y="1348844"/>
                  <a:pt x="1501254" y="1328382"/>
                  <a:pt x="1528550" y="1310185"/>
                </a:cubicBezTo>
                <a:lnTo>
                  <a:pt x="1569493" y="1282889"/>
                </a:lnTo>
                <a:cubicBezTo>
                  <a:pt x="1578591" y="1269241"/>
                  <a:pt x="1585190" y="1253544"/>
                  <a:pt x="1596788" y="1241946"/>
                </a:cubicBezTo>
                <a:cubicBezTo>
                  <a:pt x="1608387" y="1230347"/>
                  <a:pt x="1627485" y="1227458"/>
                  <a:pt x="1637732" y="1214650"/>
                </a:cubicBezTo>
                <a:cubicBezTo>
                  <a:pt x="1646719" y="1203417"/>
                  <a:pt x="1643399" y="1185677"/>
                  <a:pt x="1651379" y="1173707"/>
                </a:cubicBezTo>
                <a:cubicBezTo>
                  <a:pt x="1662085" y="1157648"/>
                  <a:pt x="1678675" y="1146412"/>
                  <a:pt x="1692323" y="1132764"/>
                </a:cubicBezTo>
                <a:lnTo>
                  <a:pt x="1733266" y="1009934"/>
                </a:lnTo>
                <a:lnTo>
                  <a:pt x="1746914" y="968991"/>
                </a:lnTo>
                <a:lnTo>
                  <a:pt x="1760562" y="928047"/>
                </a:lnTo>
                <a:cubicBezTo>
                  <a:pt x="1756013" y="791570"/>
                  <a:pt x="1755175" y="654918"/>
                  <a:pt x="1746914" y="518615"/>
                </a:cubicBezTo>
                <a:cubicBezTo>
                  <a:pt x="1746044" y="504255"/>
                  <a:pt x="1737218" y="491504"/>
                  <a:pt x="1733266" y="477671"/>
                </a:cubicBezTo>
                <a:cubicBezTo>
                  <a:pt x="1728113" y="459636"/>
                  <a:pt x="1725008" y="441046"/>
                  <a:pt x="1719618" y="423080"/>
                </a:cubicBezTo>
                <a:cubicBezTo>
                  <a:pt x="1712375" y="398935"/>
                  <a:pt x="1693894" y="323344"/>
                  <a:pt x="1665027" y="300250"/>
                </a:cubicBezTo>
                <a:cubicBezTo>
                  <a:pt x="1653794" y="291263"/>
                  <a:pt x="1637732" y="291152"/>
                  <a:pt x="1624084" y="286603"/>
                </a:cubicBezTo>
                <a:cubicBezTo>
                  <a:pt x="1596788" y="268406"/>
                  <a:pt x="1573319" y="242386"/>
                  <a:pt x="1542197" y="232012"/>
                </a:cubicBezTo>
                <a:lnTo>
                  <a:pt x="1460311" y="204716"/>
                </a:lnTo>
                <a:cubicBezTo>
                  <a:pt x="1446663" y="200167"/>
                  <a:pt x="1431337" y="199048"/>
                  <a:pt x="1419367" y="191068"/>
                </a:cubicBezTo>
                <a:cubicBezTo>
                  <a:pt x="1376366" y="162401"/>
                  <a:pt x="1385291" y="163164"/>
                  <a:pt x="1337481" y="150125"/>
                </a:cubicBezTo>
                <a:cubicBezTo>
                  <a:pt x="1301289" y="140254"/>
                  <a:pt x="1265303" y="128996"/>
                  <a:pt x="1228299" y="122829"/>
                </a:cubicBezTo>
                <a:cubicBezTo>
                  <a:pt x="1191785" y="116744"/>
                  <a:pt x="1116331" y="105074"/>
                  <a:pt x="1078173" y="95534"/>
                </a:cubicBezTo>
                <a:cubicBezTo>
                  <a:pt x="934969" y="59732"/>
                  <a:pt x="1161317" y="106526"/>
                  <a:pt x="982639" y="68238"/>
                </a:cubicBezTo>
                <a:cubicBezTo>
                  <a:pt x="937276" y="58517"/>
                  <a:pt x="891924" y="48570"/>
                  <a:pt x="846162" y="40943"/>
                </a:cubicBezTo>
                <a:cubicBezTo>
                  <a:pt x="818866" y="36394"/>
                  <a:pt x="791410" y="32722"/>
                  <a:pt x="764275" y="27295"/>
                </a:cubicBezTo>
                <a:cubicBezTo>
                  <a:pt x="745882" y="23616"/>
                  <a:pt x="728077" y="17325"/>
                  <a:pt x="709684" y="13647"/>
                </a:cubicBezTo>
                <a:cubicBezTo>
                  <a:pt x="682549" y="8220"/>
                  <a:pt x="655093" y="4549"/>
                  <a:pt x="627797" y="0"/>
                </a:cubicBezTo>
                <a:cubicBezTo>
                  <a:pt x="500418" y="4549"/>
                  <a:pt x="372872" y="5696"/>
                  <a:pt x="245660" y="13647"/>
                </a:cubicBezTo>
                <a:cubicBezTo>
                  <a:pt x="226939" y="14817"/>
                  <a:pt x="209523" y="23940"/>
                  <a:pt x="191069" y="27295"/>
                </a:cubicBezTo>
                <a:cubicBezTo>
                  <a:pt x="91237" y="45447"/>
                  <a:pt x="100750" y="40943"/>
                  <a:pt x="0" y="40943"/>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V="1">
            <a:off x="1165580" y="4995081"/>
            <a:ext cx="1194585" cy="757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908051" y="5316097"/>
            <a:ext cx="725070" cy="369332"/>
          </a:xfrm>
          <a:prstGeom prst="rect">
            <a:avLst/>
          </a:prstGeom>
          <a:noFill/>
        </p:spPr>
        <p:txBody>
          <a:bodyPr wrap="none" rtlCol="0">
            <a:spAutoFit/>
          </a:bodyPr>
          <a:lstStyle/>
          <a:p>
            <a:r>
              <a:rPr lang="en-US"/>
              <a:t>Wires</a:t>
            </a:r>
          </a:p>
        </p:txBody>
      </p:sp>
      <p:sp>
        <p:nvSpPr>
          <p:cNvPr id="26" name="TextBox 25"/>
          <p:cNvSpPr txBox="1"/>
          <p:nvPr/>
        </p:nvSpPr>
        <p:spPr>
          <a:xfrm>
            <a:off x="6443972" y="1521846"/>
            <a:ext cx="5497130" cy="4524315"/>
          </a:xfrm>
          <a:prstGeom prst="rect">
            <a:avLst/>
          </a:prstGeom>
          <a:noFill/>
        </p:spPr>
        <p:txBody>
          <a:bodyPr wrap="square" rtlCol="0">
            <a:spAutoFit/>
          </a:bodyPr>
          <a:lstStyle/>
          <a:p>
            <a:r>
              <a:rPr lang="en-US" sz="2400" b="1" dirty="0"/>
              <a:t>Rules</a:t>
            </a:r>
          </a:p>
          <a:p>
            <a:pPr marL="342900" indent="-342900">
              <a:buAutoNum type="arabicPeriod"/>
            </a:pPr>
            <a:r>
              <a:rPr lang="en-US" sz="2400" dirty="0"/>
              <a:t>The LED should be positioned vertically</a:t>
            </a:r>
          </a:p>
          <a:p>
            <a:pPr marL="342900" indent="-342900">
              <a:buAutoNum type="arabicPeriod"/>
            </a:pPr>
            <a:r>
              <a:rPr lang="en-US" sz="2400" dirty="0"/>
              <a:t>The battery should be placed on either side of the bread board on the positive, negative rails.</a:t>
            </a:r>
          </a:p>
          <a:p>
            <a:pPr marL="342900" indent="-342900">
              <a:buAutoNum type="arabicPeriod"/>
            </a:pPr>
            <a:r>
              <a:rPr lang="en-US" sz="2400" dirty="0"/>
              <a:t>The wires should be connected from the row of the positive side of the battery to the column of the positive side of the LED. Similarly negative side of the LED to the negative side of the battery.</a:t>
            </a:r>
          </a:p>
          <a:p>
            <a:pPr marL="342900" indent="-342900">
              <a:buAutoNum type="arabicPeriod"/>
            </a:pPr>
            <a:endParaRPr lang="en-US" sz="2400" dirty="0"/>
          </a:p>
        </p:txBody>
      </p:sp>
    </p:spTree>
    <p:extLst>
      <p:ext uri="{BB962C8B-B14F-4D97-AF65-F5344CB8AC3E}">
        <p14:creationId xmlns:p14="http://schemas.microsoft.com/office/powerpoint/2010/main" val="842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LED, Battery and Switch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8935" y="1934807"/>
            <a:ext cx="1172329" cy="2104930"/>
          </a:xfrm>
        </p:spPr>
      </p:pic>
      <p:pic>
        <p:nvPicPr>
          <p:cNvPr id="5" name="Picture 4"/>
          <p:cNvPicPr>
            <a:picLocks noChangeAspect="1"/>
          </p:cNvPicPr>
          <p:nvPr/>
        </p:nvPicPr>
        <p:blipFill>
          <a:blip r:embed="rId3"/>
          <a:stretch>
            <a:fillRect/>
          </a:stretch>
        </p:blipFill>
        <p:spPr>
          <a:xfrm>
            <a:off x="3617794" y="4488175"/>
            <a:ext cx="2155209" cy="2155209"/>
          </a:xfrm>
          <a:prstGeom prst="rect">
            <a:avLst/>
          </a:prstGeom>
        </p:spPr>
      </p:pic>
      <p:pic>
        <p:nvPicPr>
          <p:cNvPr id="6" name="Picture 5"/>
          <p:cNvPicPr>
            <a:picLocks noChangeAspect="1"/>
          </p:cNvPicPr>
          <p:nvPr/>
        </p:nvPicPr>
        <p:blipFill>
          <a:blip r:embed="rId4"/>
          <a:stretch>
            <a:fillRect/>
          </a:stretch>
        </p:blipFill>
        <p:spPr>
          <a:xfrm>
            <a:off x="5213445" y="1690688"/>
            <a:ext cx="2496403" cy="2496403"/>
          </a:xfrm>
          <a:prstGeom prst="rect">
            <a:avLst/>
          </a:prstGeom>
        </p:spPr>
      </p:pic>
      <p:sp>
        <p:nvSpPr>
          <p:cNvPr id="7" name="TextBox 6"/>
          <p:cNvSpPr txBox="1"/>
          <p:nvPr/>
        </p:nvSpPr>
        <p:spPr>
          <a:xfrm>
            <a:off x="819354" y="2833608"/>
            <a:ext cx="1801504" cy="646331"/>
          </a:xfrm>
          <a:prstGeom prst="rect">
            <a:avLst/>
          </a:prstGeom>
          <a:noFill/>
        </p:spPr>
        <p:txBody>
          <a:bodyPr wrap="square" rtlCol="0">
            <a:spAutoFit/>
          </a:bodyPr>
          <a:lstStyle/>
          <a:p>
            <a:r>
              <a:rPr lang="en-US"/>
              <a:t>Long leg - positive</a:t>
            </a:r>
          </a:p>
        </p:txBody>
      </p:sp>
      <p:sp>
        <p:nvSpPr>
          <p:cNvPr id="8" name="TextBox 7"/>
          <p:cNvSpPr txBox="1"/>
          <p:nvPr/>
        </p:nvSpPr>
        <p:spPr>
          <a:xfrm>
            <a:off x="3193576" y="2938889"/>
            <a:ext cx="1774209" cy="646331"/>
          </a:xfrm>
          <a:prstGeom prst="rect">
            <a:avLst/>
          </a:prstGeom>
          <a:noFill/>
        </p:spPr>
        <p:txBody>
          <a:bodyPr wrap="square" rtlCol="0">
            <a:spAutoFit/>
          </a:bodyPr>
          <a:lstStyle/>
          <a:p>
            <a:r>
              <a:rPr lang="en-US" dirty="0"/>
              <a:t>Short leg - Negative</a:t>
            </a:r>
          </a:p>
        </p:txBody>
      </p:sp>
      <p:cxnSp>
        <p:nvCxnSpPr>
          <p:cNvPr id="10" name="Straight Arrow Connector 9"/>
          <p:cNvCxnSpPr/>
          <p:nvPr/>
        </p:nvCxnSpPr>
        <p:spPr>
          <a:xfrm>
            <a:off x="4967785" y="5691116"/>
            <a:ext cx="1610436" cy="40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78472" y="5732060"/>
            <a:ext cx="857671" cy="369332"/>
          </a:xfrm>
          <a:prstGeom prst="rect">
            <a:avLst/>
          </a:prstGeom>
          <a:noFill/>
        </p:spPr>
        <p:txBody>
          <a:bodyPr wrap="none" rtlCol="0">
            <a:spAutoFit/>
          </a:bodyPr>
          <a:lstStyle/>
          <a:p>
            <a:r>
              <a:rPr lang="en-US"/>
              <a:t>Positve</a:t>
            </a:r>
            <a:endParaRPr lang="en-US" dirty="0"/>
          </a:p>
        </p:txBody>
      </p:sp>
      <p:cxnSp>
        <p:nvCxnSpPr>
          <p:cNvPr id="13" name="Straight Arrow Connector 12"/>
          <p:cNvCxnSpPr/>
          <p:nvPr/>
        </p:nvCxnSpPr>
        <p:spPr>
          <a:xfrm flipV="1">
            <a:off x="4567451" y="4705706"/>
            <a:ext cx="1460311" cy="16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68025" y="4340848"/>
            <a:ext cx="1009956" cy="369332"/>
          </a:xfrm>
          <a:prstGeom prst="rect">
            <a:avLst/>
          </a:prstGeom>
          <a:noFill/>
        </p:spPr>
        <p:txBody>
          <a:bodyPr wrap="none" rtlCol="0">
            <a:spAutoFit/>
          </a:bodyPr>
          <a:lstStyle/>
          <a:p>
            <a:r>
              <a:rPr lang="en-US"/>
              <a:t>Negative</a:t>
            </a:r>
          </a:p>
        </p:txBody>
      </p:sp>
      <p:sp>
        <p:nvSpPr>
          <p:cNvPr id="15" name="Freeform 14"/>
          <p:cNvSpPr/>
          <p:nvPr/>
        </p:nvSpPr>
        <p:spPr>
          <a:xfrm>
            <a:off x="1905235" y="3671248"/>
            <a:ext cx="3035255" cy="2442949"/>
          </a:xfrm>
          <a:custGeom>
            <a:avLst/>
            <a:gdLst>
              <a:gd name="connsiteX0" fmla="*/ 278407 w 3035255"/>
              <a:gd name="connsiteY0" fmla="*/ 0 h 2442949"/>
              <a:gd name="connsiteX1" fmla="*/ 223816 w 3035255"/>
              <a:gd name="connsiteY1" fmla="*/ 13648 h 2442949"/>
              <a:gd name="connsiteX2" fmla="*/ 182872 w 3035255"/>
              <a:gd name="connsiteY2" fmla="*/ 40943 h 2442949"/>
              <a:gd name="connsiteX3" fmla="*/ 141929 w 3035255"/>
              <a:gd name="connsiteY3" fmla="*/ 54591 h 2442949"/>
              <a:gd name="connsiteX4" fmla="*/ 87338 w 3035255"/>
              <a:gd name="connsiteY4" fmla="*/ 136477 h 2442949"/>
              <a:gd name="connsiteX5" fmla="*/ 73690 w 3035255"/>
              <a:gd name="connsiteY5" fmla="*/ 177421 h 2442949"/>
              <a:gd name="connsiteX6" fmla="*/ 46395 w 3035255"/>
              <a:gd name="connsiteY6" fmla="*/ 218364 h 2442949"/>
              <a:gd name="connsiteX7" fmla="*/ 19099 w 3035255"/>
              <a:gd name="connsiteY7" fmla="*/ 300251 h 2442949"/>
              <a:gd name="connsiteX8" fmla="*/ 19099 w 3035255"/>
              <a:gd name="connsiteY8" fmla="*/ 655092 h 2442949"/>
              <a:gd name="connsiteX9" fmla="*/ 46395 w 3035255"/>
              <a:gd name="connsiteY9" fmla="*/ 764274 h 2442949"/>
              <a:gd name="connsiteX10" fmla="*/ 73690 w 3035255"/>
              <a:gd name="connsiteY10" fmla="*/ 846161 h 2442949"/>
              <a:gd name="connsiteX11" fmla="*/ 114634 w 3035255"/>
              <a:gd name="connsiteY11" fmla="*/ 1037230 h 2442949"/>
              <a:gd name="connsiteX12" fmla="*/ 141929 w 3035255"/>
              <a:gd name="connsiteY12" fmla="*/ 1078173 h 2442949"/>
              <a:gd name="connsiteX13" fmla="*/ 169225 w 3035255"/>
              <a:gd name="connsiteY13" fmla="*/ 1160059 h 2442949"/>
              <a:gd name="connsiteX14" fmla="*/ 210168 w 3035255"/>
              <a:gd name="connsiteY14" fmla="*/ 1241946 h 2442949"/>
              <a:gd name="connsiteX15" fmla="*/ 237464 w 3035255"/>
              <a:gd name="connsiteY15" fmla="*/ 1282889 h 2442949"/>
              <a:gd name="connsiteX16" fmla="*/ 251111 w 3035255"/>
              <a:gd name="connsiteY16" fmla="*/ 1323833 h 2442949"/>
              <a:gd name="connsiteX17" fmla="*/ 332998 w 3035255"/>
              <a:gd name="connsiteY17" fmla="*/ 1446662 h 2442949"/>
              <a:gd name="connsiteX18" fmla="*/ 387589 w 3035255"/>
              <a:gd name="connsiteY18" fmla="*/ 1528549 h 2442949"/>
              <a:gd name="connsiteX19" fmla="*/ 428532 w 3035255"/>
              <a:gd name="connsiteY19" fmla="*/ 1569492 h 2442949"/>
              <a:gd name="connsiteX20" fmla="*/ 483123 w 3035255"/>
              <a:gd name="connsiteY20" fmla="*/ 1651379 h 2442949"/>
              <a:gd name="connsiteX21" fmla="*/ 524066 w 3035255"/>
              <a:gd name="connsiteY21" fmla="*/ 1692322 h 2442949"/>
              <a:gd name="connsiteX22" fmla="*/ 551362 w 3035255"/>
              <a:gd name="connsiteY22" fmla="*/ 1733265 h 2442949"/>
              <a:gd name="connsiteX23" fmla="*/ 592305 w 3035255"/>
              <a:gd name="connsiteY23" fmla="*/ 1760561 h 2442949"/>
              <a:gd name="connsiteX24" fmla="*/ 715135 w 3035255"/>
              <a:gd name="connsiteY24" fmla="*/ 1869743 h 2442949"/>
              <a:gd name="connsiteX25" fmla="*/ 742431 w 3035255"/>
              <a:gd name="connsiteY25" fmla="*/ 1910686 h 2442949"/>
              <a:gd name="connsiteX26" fmla="*/ 824317 w 3035255"/>
              <a:gd name="connsiteY26" fmla="*/ 1965277 h 2442949"/>
              <a:gd name="connsiteX27" fmla="*/ 851613 w 3035255"/>
              <a:gd name="connsiteY27" fmla="*/ 2006221 h 2442949"/>
              <a:gd name="connsiteX28" fmla="*/ 892556 w 3035255"/>
              <a:gd name="connsiteY28" fmla="*/ 2019868 h 2442949"/>
              <a:gd name="connsiteX29" fmla="*/ 974443 w 3035255"/>
              <a:gd name="connsiteY29" fmla="*/ 2074459 h 2442949"/>
              <a:gd name="connsiteX30" fmla="*/ 1015386 w 3035255"/>
              <a:gd name="connsiteY30" fmla="*/ 2101755 h 2442949"/>
              <a:gd name="connsiteX31" fmla="*/ 1056329 w 3035255"/>
              <a:gd name="connsiteY31" fmla="*/ 2142698 h 2442949"/>
              <a:gd name="connsiteX32" fmla="*/ 1083625 w 3035255"/>
              <a:gd name="connsiteY32" fmla="*/ 2183642 h 2442949"/>
              <a:gd name="connsiteX33" fmla="*/ 1124568 w 3035255"/>
              <a:gd name="connsiteY33" fmla="*/ 2197289 h 2442949"/>
              <a:gd name="connsiteX34" fmla="*/ 1206455 w 3035255"/>
              <a:gd name="connsiteY34" fmla="*/ 2251880 h 2442949"/>
              <a:gd name="connsiteX35" fmla="*/ 1288341 w 3035255"/>
              <a:gd name="connsiteY35" fmla="*/ 2306471 h 2442949"/>
              <a:gd name="connsiteX36" fmla="*/ 1329284 w 3035255"/>
              <a:gd name="connsiteY36" fmla="*/ 2320119 h 2442949"/>
              <a:gd name="connsiteX37" fmla="*/ 1506705 w 3035255"/>
              <a:gd name="connsiteY37" fmla="*/ 2361062 h 2442949"/>
              <a:gd name="connsiteX38" fmla="*/ 1629535 w 3035255"/>
              <a:gd name="connsiteY38" fmla="*/ 2402006 h 2442949"/>
              <a:gd name="connsiteX39" fmla="*/ 1670478 w 3035255"/>
              <a:gd name="connsiteY39" fmla="*/ 2415653 h 2442949"/>
              <a:gd name="connsiteX40" fmla="*/ 1861547 w 3035255"/>
              <a:gd name="connsiteY40" fmla="*/ 2442949 h 2442949"/>
              <a:gd name="connsiteX41" fmla="*/ 2325571 w 3035255"/>
              <a:gd name="connsiteY41" fmla="*/ 2429301 h 2442949"/>
              <a:gd name="connsiteX42" fmla="*/ 2516640 w 3035255"/>
              <a:gd name="connsiteY42" fmla="*/ 2374710 h 2442949"/>
              <a:gd name="connsiteX43" fmla="*/ 2598526 w 3035255"/>
              <a:gd name="connsiteY43" fmla="*/ 2320119 h 2442949"/>
              <a:gd name="connsiteX44" fmla="*/ 2639469 w 3035255"/>
              <a:gd name="connsiteY44" fmla="*/ 2306471 h 2442949"/>
              <a:gd name="connsiteX45" fmla="*/ 2721356 w 3035255"/>
              <a:gd name="connsiteY45" fmla="*/ 2251880 h 2442949"/>
              <a:gd name="connsiteX46" fmla="*/ 2803243 w 3035255"/>
              <a:gd name="connsiteY46" fmla="*/ 2197289 h 2442949"/>
              <a:gd name="connsiteX47" fmla="*/ 2885129 w 3035255"/>
              <a:gd name="connsiteY47" fmla="*/ 2142698 h 2442949"/>
              <a:gd name="connsiteX48" fmla="*/ 2926072 w 3035255"/>
              <a:gd name="connsiteY48" fmla="*/ 2115403 h 2442949"/>
              <a:gd name="connsiteX49" fmla="*/ 2967016 w 3035255"/>
              <a:gd name="connsiteY49" fmla="*/ 2101755 h 2442949"/>
              <a:gd name="connsiteX50" fmla="*/ 3035255 w 3035255"/>
              <a:gd name="connsiteY50" fmla="*/ 2047164 h 244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035255" h="2442949">
                <a:moveTo>
                  <a:pt x="278407" y="0"/>
                </a:moveTo>
                <a:cubicBezTo>
                  <a:pt x="260210" y="4549"/>
                  <a:pt x="241056" y="6259"/>
                  <a:pt x="223816" y="13648"/>
                </a:cubicBezTo>
                <a:cubicBezTo>
                  <a:pt x="208740" y="20109"/>
                  <a:pt x="197543" y="33608"/>
                  <a:pt x="182872" y="40943"/>
                </a:cubicBezTo>
                <a:cubicBezTo>
                  <a:pt x="170005" y="47377"/>
                  <a:pt x="155577" y="50042"/>
                  <a:pt x="141929" y="54591"/>
                </a:cubicBezTo>
                <a:cubicBezTo>
                  <a:pt x="123732" y="81886"/>
                  <a:pt x="97712" y="105355"/>
                  <a:pt x="87338" y="136477"/>
                </a:cubicBezTo>
                <a:cubicBezTo>
                  <a:pt x="82789" y="150125"/>
                  <a:pt x="80124" y="164554"/>
                  <a:pt x="73690" y="177421"/>
                </a:cubicBezTo>
                <a:cubicBezTo>
                  <a:pt x="66355" y="192092"/>
                  <a:pt x="53057" y="203375"/>
                  <a:pt x="46395" y="218364"/>
                </a:cubicBezTo>
                <a:cubicBezTo>
                  <a:pt x="34710" y="244656"/>
                  <a:pt x="19099" y="300251"/>
                  <a:pt x="19099" y="300251"/>
                </a:cubicBezTo>
                <a:cubicBezTo>
                  <a:pt x="-6348" y="452940"/>
                  <a:pt x="-6385" y="417236"/>
                  <a:pt x="19099" y="655092"/>
                </a:cubicBezTo>
                <a:cubicBezTo>
                  <a:pt x="23095" y="692393"/>
                  <a:pt x="34532" y="728685"/>
                  <a:pt x="46395" y="764274"/>
                </a:cubicBezTo>
                <a:lnTo>
                  <a:pt x="73690" y="846161"/>
                </a:lnTo>
                <a:cubicBezTo>
                  <a:pt x="79465" y="892362"/>
                  <a:pt x="84715" y="992351"/>
                  <a:pt x="114634" y="1037230"/>
                </a:cubicBezTo>
                <a:cubicBezTo>
                  <a:pt x="123732" y="1050878"/>
                  <a:pt x="135267" y="1063184"/>
                  <a:pt x="141929" y="1078173"/>
                </a:cubicBezTo>
                <a:cubicBezTo>
                  <a:pt x="153614" y="1104465"/>
                  <a:pt x="153266" y="1136119"/>
                  <a:pt x="169225" y="1160059"/>
                </a:cubicBezTo>
                <a:cubicBezTo>
                  <a:pt x="247459" y="1277414"/>
                  <a:pt x="153656" y="1128924"/>
                  <a:pt x="210168" y="1241946"/>
                </a:cubicBezTo>
                <a:cubicBezTo>
                  <a:pt x="217504" y="1256617"/>
                  <a:pt x="228365" y="1269241"/>
                  <a:pt x="237464" y="1282889"/>
                </a:cubicBezTo>
                <a:cubicBezTo>
                  <a:pt x="242013" y="1296537"/>
                  <a:pt x="244125" y="1311257"/>
                  <a:pt x="251111" y="1323833"/>
                </a:cubicBezTo>
                <a:cubicBezTo>
                  <a:pt x="251121" y="1323851"/>
                  <a:pt x="319345" y="1426182"/>
                  <a:pt x="332998" y="1446662"/>
                </a:cubicBezTo>
                <a:cubicBezTo>
                  <a:pt x="333003" y="1446670"/>
                  <a:pt x="387582" y="1528542"/>
                  <a:pt x="387589" y="1528549"/>
                </a:cubicBezTo>
                <a:cubicBezTo>
                  <a:pt x="401237" y="1542197"/>
                  <a:pt x="416683" y="1554257"/>
                  <a:pt x="428532" y="1569492"/>
                </a:cubicBezTo>
                <a:cubicBezTo>
                  <a:pt x="448672" y="1595387"/>
                  <a:pt x="459926" y="1628182"/>
                  <a:pt x="483123" y="1651379"/>
                </a:cubicBezTo>
                <a:cubicBezTo>
                  <a:pt x="496771" y="1665027"/>
                  <a:pt x="511710" y="1677495"/>
                  <a:pt x="524066" y="1692322"/>
                </a:cubicBezTo>
                <a:cubicBezTo>
                  <a:pt x="534567" y="1704923"/>
                  <a:pt x="539764" y="1721667"/>
                  <a:pt x="551362" y="1733265"/>
                </a:cubicBezTo>
                <a:cubicBezTo>
                  <a:pt x="562960" y="1744863"/>
                  <a:pt x="580046" y="1749664"/>
                  <a:pt x="592305" y="1760561"/>
                </a:cubicBezTo>
                <a:cubicBezTo>
                  <a:pt x="732527" y="1885204"/>
                  <a:pt x="622214" y="1807796"/>
                  <a:pt x="715135" y="1869743"/>
                </a:cubicBezTo>
                <a:cubicBezTo>
                  <a:pt x="724234" y="1883391"/>
                  <a:pt x="730087" y="1899885"/>
                  <a:pt x="742431" y="1910686"/>
                </a:cubicBezTo>
                <a:cubicBezTo>
                  <a:pt x="767119" y="1932288"/>
                  <a:pt x="824317" y="1965277"/>
                  <a:pt x="824317" y="1965277"/>
                </a:cubicBezTo>
                <a:cubicBezTo>
                  <a:pt x="833416" y="1978925"/>
                  <a:pt x="838805" y="1995974"/>
                  <a:pt x="851613" y="2006221"/>
                </a:cubicBezTo>
                <a:cubicBezTo>
                  <a:pt x="862846" y="2015208"/>
                  <a:pt x="879980" y="2012882"/>
                  <a:pt x="892556" y="2019868"/>
                </a:cubicBezTo>
                <a:cubicBezTo>
                  <a:pt x="921233" y="2035799"/>
                  <a:pt x="947147" y="2056262"/>
                  <a:pt x="974443" y="2074459"/>
                </a:cubicBezTo>
                <a:cubicBezTo>
                  <a:pt x="988091" y="2083558"/>
                  <a:pt x="1003788" y="2090157"/>
                  <a:pt x="1015386" y="2101755"/>
                </a:cubicBezTo>
                <a:cubicBezTo>
                  <a:pt x="1029034" y="2115403"/>
                  <a:pt x="1043973" y="2127871"/>
                  <a:pt x="1056329" y="2142698"/>
                </a:cubicBezTo>
                <a:cubicBezTo>
                  <a:pt x="1066830" y="2155299"/>
                  <a:pt x="1070817" y="2173395"/>
                  <a:pt x="1083625" y="2183642"/>
                </a:cubicBezTo>
                <a:cubicBezTo>
                  <a:pt x="1094858" y="2192629"/>
                  <a:pt x="1110920" y="2192740"/>
                  <a:pt x="1124568" y="2197289"/>
                </a:cubicBezTo>
                <a:cubicBezTo>
                  <a:pt x="1215433" y="2288156"/>
                  <a:pt x="1117573" y="2202502"/>
                  <a:pt x="1206455" y="2251880"/>
                </a:cubicBezTo>
                <a:cubicBezTo>
                  <a:pt x="1235132" y="2267811"/>
                  <a:pt x="1257220" y="2296097"/>
                  <a:pt x="1288341" y="2306471"/>
                </a:cubicBezTo>
                <a:cubicBezTo>
                  <a:pt x="1301989" y="2311020"/>
                  <a:pt x="1315328" y="2316630"/>
                  <a:pt x="1329284" y="2320119"/>
                </a:cubicBezTo>
                <a:cubicBezTo>
                  <a:pt x="1415889" y="2341771"/>
                  <a:pt x="1404808" y="2327096"/>
                  <a:pt x="1506705" y="2361062"/>
                </a:cubicBezTo>
                <a:lnTo>
                  <a:pt x="1629535" y="2402006"/>
                </a:lnTo>
                <a:cubicBezTo>
                  <a:pt x="1643183" y="2406555"/>
                  <a:pt x="1656203" y="2413869"/>
                  <a:pt x="1670478" y="2415653"/>
                </a:cubicBezTo>
                <a:cubicBezTo>
                  <a:pt x="1807119" y="2432733"/>
                  <a:pt x="1743482" y="2423271"/>
                  <a:pt x="1861547" y="2442949"/>
                </a:cubicBezTo>
                <a:cubicBezTo>
                  <a:pt x="2016222" y="2438400"/>
                  <a:pt x="2171223" y="2440326"/>
                  <a:pt x="2325571" y="2429301"/>
                </a:cubicBezTo>
                <a:cubicBezTo>
                  <a:pt x="2335765" y="2428573"/>
                  <a:pt x="2496494" y="2388141"/>
                  <a:pt x="2516640" y="2374710"/>
                </a:cubicBezTo>
                <a:cubicBezTo>
                  <a:pt x="2543935" y="2356513"/>
                  <a:pt x="2567405" y="2330493"/>
                  <a:pt x="2598526" y="2320119"/>
                </a:cubicBezTo>
                <a:cubicBezTo>
                  <a:pt x="2612174" y="2315570"/>
                  <a:pt x="2626893" y="2313457"/>
                  <a:pt x="2639469" y="2306471"/>
                </a:cubicBezTo>
                <a:cubicBezTo>
                  <a:pt x="2668146" y="2290539"/>
                  <a:pt x="2694060" y="2270077"/>
                  <a:pt x="2721356" y="2251880"/>
                </a:cubicBezTo>
                <a:lnTo>
                  <a:pt x="2803243" y="2197289"/>
                </a:lnTo>
                <a:lnTo>
                  <a:pt x="2885129" y="2142698"/>
                </a:lnTo>
                <a:cubicBezTo>
                  <a:pt x="2898777" y="2133600"/>
                  <a:pt x="2910511" y="2120590"/>
                  <a:pt x="2926072" y="2115403"/>
                </a:cubicBezTo>
                <a:lnTo>
                  <a:pt x="2967016" y="2101755"/>
                </a:lnTo>
                <a:cubicBezTo>
                  <a:pt x="3018665" y="2067321"/>
                  <a:pt x="2996360" y="2086057"/>
                  <a:pt x="3035255" y="20471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567452" y="3138986"/>
            <a:ext cx="2938818" cy="1863664"/>
          </a:xfrm>
          <a:custGeom>
            <a:avLst/>
            <a:gdLst>
              <a:gd name="connsiteX0" fmla="*/ 0 w 2456597"/>
              <a:gd name="connsiteY0" fmla="*/ 2538484 h 2552131"/>
              <a:gd name="connsiteX1" fmla="*/ 54591 w 2456597"/>
              <a:gd name="connsiteY1" fmla="*/ 2552131 h 2552131"/>
              <a:gd name="connsiteX2" fmla="*/ 259307 w 2456597"/>
              <a:gd name="connsiteY2" fmla="*/ 2538484 h 2552131"/>
              <a:gd name="connsiteX3" fmla="*/ 382137 w 2456597"/>
              <a:gd name="connsiteY3" fmla="*/ 2511188 h 2552131"/>
              <a:gd name="connsiteX4" fmla="*/ 423080 w 2456597"/>
              <a:gd name="connsiteY4" fmla="*/ 2497540 h 2552131"/>
              <a:gd name="connsiteX5" fmla="*/ 586853 w 2456597"/>
              <a:gd name="connsiteY5" fmla="*/ 2470245 h 2552131"/>
              <a:gd name="connsiteX6" fmla="*/ 682388 w 2456597"/>
              <a:gd name="connsiteY6" fmla="*/ 2442949 h 2552131"/>
              <a:gd name="connsiteX7" fmla="*/ 750627 w 2456597"/>
              <a:gd name="connsiteY7" fmla="*/ 2429302 h 2552131"/>
              <a:gd name="connsiteX8" fmla="*/ 873456 w 2456597"/>
              <a:gd name="connsiteY8" fmla="*/ 2388358 h 2552131"/>
              <a:gd name="connsiteX9" fmla="*/ 955343 w 2456597"/>
              <a:gd name="connsiteY9" fmla="*/ 2361063 h 2552131"/>
              <a:gd name="connsiteX10" fmla="*/ 996286 w 2456597"/>
              <a:gd name="connsiteY10" fmla="*/ 2333767 h 2552131"/>
              <a:gd name="connsiteX11" fmla="*/ 1078173 w 2456597"/>
              <a:gd name="connsiteY11" fmla="*/ 2306472 h 2552131"/>
              <a:gd name="connsiteX12" fmla="*/ 1119116 w 2456597"/>
              <a:gd name="connsiteY12" fmla="*/ 2292824 h 2552131"/>
              <a:gd name="connsiteX13" fmla="*/ 1201003 w 2456597"/>
              <a:gd name="connsiteY13" fmla="*/ 2265528 h 2552131"/>
              <a:gd name="connsiteX14" fmla="*/ 1364776 w 2456597"/>
              <a:gd name="connsiteY14" fmla="*/ 2238233 h 2552131"/>
              <a:gd name="connsiteX15" fmla="*/ 1555844 w 2456597"/>
              <a:gd name="connsiteY15" fmla="*/ 2183642 h 2552131"/>
              <a:gd name="connsiteX16" fmla="*/ 1637731 w 2456597"/>
              <a:gd name="connsiteY16" fmla="*/ 2156346 h 2552131"/>
              <a:gd name="connsiteX17" fmla="*/ 1678674 w 2456597"/>
              <a:gd name="connsiteY17" fmla="*/ 2129051 h 2552131"/>
              <a:gd name="connsiteX18" fmla="*/ 1719618 w 2456597"/>
              <a:gd name="connsiteY18" fmla="*/ 2115403 h 2552131"/>
              <a:gd name="connsiteX19" fmla="*/ 1842447 w 2456597"/>
              <a:gd name="connsiteY19" fmla="*/ 2033516 h 2552131"/>
              <a:gd name="connsiteX20" fmla="*/ 1883391 w 2456597"/>
              <a:gd name="connsiteY20" fmla="*/ 2006221 h 2552131"/>
              <a:gd name="connsiteX21" fmla="*/ 1924334 w 2456597"/>
              <a:gd name="connsiteY21" fmla="*/ 1992573 h 2552131"/>
              <a:gd name="connsiteX22" fmla="*/ 2006221 w 2456597"/>
              <a:gd name="connsiteY22" fmla="*/ 1937982 h 2552131"/>
              <a:gd name="connsiteX23" fmla="*/ 2088107 w 2456597"/>
              <a:gd name="connsiteY23" fmla="*/ 1910687 h 2552131"/>
              <a:gd name="connsiteX24" fmla="*/ 2129050 w 2456597"/>
              <a:gd name="connsiteY24" fmla="*/ 1883391 h 2552131"/>
              <a:gd name="connsiteX25" fmla="*/ 2210937 w 2456597"/>
              <a:gd name="connsiteY25" fmla="*/ 1719618 h 2552131"/>
              <a:gd name="connsiteX26" fmla="*/ 2238232 w 2456597"/>
              <a:gd name="connsiteY26" fmla="*/ 1637731 h 2552131"/>
              <a:gd name="connsiteX27" fmla="*/ 2265528 w 2456597"/>
              <a:gd name="connsiteY27" fmla="*/ 1514902 h 2552131"/>
              <a:gd name="connsiteX28" fmla="*/ 2279176 w 2456597"/>
              <a:gd name="connsiteY28" fmla="*/ 1323833 h 2552131"/>
              <a:gd name="connsiteX29" fmla="*/ 2292824 w 2456597"/>
              <a:gd name="connsiteY29" fmla="*/ 1241946 h 2552131"/>
              <a:gd name="connsiteX30" fmla="*/ 2320119 w 2456597"/>
              <a:gd name="connsiteY30" fmla="*/ 1119116 h 2552131"/>
              <a:gd name="connsiteX31" fmla="*/ 2333767 w 2456597"/>
              <a:gd name="connsiteY31" fmla="*/ 1078173 h 2552131"/>
              <a:gd name="connsiteX32" fmla="*/ 2374710 w 2456597"/>
              <a:gd name="connsiteY32" fmla="*/ 941696 h 2552131"/>
              <a:gd name="connsiteX33" fmla="*/ 2388358 w 2456597"/>
              <a:gd name="connsiteY33" fmla="*/ 900752 h 2552131"/>
              <a:gd name="connsiteX34" fmla="*/ 2402006 w 2456597"/>
              <a:gd name="connsiteY34" fmla="*/ 777922 h 2552131"/>
              <a:gd name="connsiteX35" fmla="*/ 2415653 w 2456597"/>
              <a:gd name="connsiteY35" fmla="*/ 709684 h 2552131"/>
              <a:gd name="connsiteX36" fmla="*/ 2429301 w 2456597"/>
              <a:gd name="connsiteY36" fmla="*/ 614149 h 2552131"/>
              <a:gd name="connsiteX37" fmla="*/ 2456597 w 2456597"/>
              <a:gd name="connsiteY37" fmla="*/ 423081 h 2552131"/>
              <a:gd name="connsiteX38" fmla="*/ 2442949 w 2456597"/>
              <a:gd name="connsiteY38" fmla="*/ 122830 h 2552131"/>
              <a:gd name="connsiteX39" fmla="*/ 2429301 w 2456597"/>
              <a:gd name="connsiteY39" fmla="*/ 81887 h 2552131"/>
              <a:gd name="connsiteX40" fmla="*/ 2388358 w 2456597"/>
              <a:gd name="connsiteY40" fmla="*/ 68239 h 2552131"/>
              <a:gd name="connsiteX41" fmla="*/ 2347415 w 2456597"/>
              <a:gd name="connsiteY41" fmla="*/ 40943 h 2552131"/>
              <a:gd name="connsiteX42" fmla="*/ 2251880 w 2456597"/>
              <a:gd name="connsiteY42" fmla="*/ 0 h 255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56597" h="2552131">
                <a:moveTo>
                  <a:pt x="0" y="2538484"/>
                </a:moveTo>
                <a:cubicBezTo>
                  <a:pt x="18197" y="2543033"/>
                  <a:pt x="35834" y="2552131"/>
                  <a:pt x="54591" y="2552131"/>
                </a:cubicBezTo>
                <a:cubicBezTo>
                  <a:pt x="122981" y="2552131"/>
                  <a:pt x="191256" y="2545289"/>
                  <a:pt x="259307" y="2538484"/>
                </a:cubicBezTo>
                <a:cubicBezTo>
                  <a:pt x="280955" y="2536319"/>
                  <a:pt x="357588" y="2518202"/>
                  <a:pt x="382137" y="2511188"/>
                </a:cubicBezTo>
                <a:cubicBezTo>
                  <a:pt x="395969" y="2507236"/>
                  <a:pt x="409124" y="2501029"/>
                  <a:pt x="423080" y="2497540"/>
                </a:cubicBezTo>
                <a:cubicBezTo>
                  <a:pt x="476287" y="2484238"/>
                  <a:pt x="532943" y="2477947"/>
                  <a:pt x="586853" y="2470245"/>
                </a:cubicBezTo>
                <a:cubicBezTo>
                  <a:pt x="632444" y="2455048"/>
                  <a:pt x="630982" y="2454372"/>
                  <a:pt x="682388" y="2442949"/>
                </a:cubicBezTo>
                <a:cubicBezTo>
                  <a:pt x="705032" y="2437917"/>
                  <a:pt x="728248" y="2435405"/>
                  <a:pt x="750627" y="2429302"/>
                </a:cubicBezTo>
                <a:cubicBezTo>
                  <a:pt x="750638" y="2429299"/>
                  <a:pt x="852979" y="2395184"/>
                  <a:pt x="873456" y="2388358"/>
                </a:cubicBezTo>
                <a:cubicBezTo>
                  <a:pt x="873461" y="2388356"/>
                  <a:pt x="955338" y="2361067"/>
                  <a:pt x="955343" y="2361063"/>
                </a:cubicBezTo>
                <a:cubicBezTo>
                  <a:pt x="968991" y="2351964"/>
                  <a:pt x="981297" y="2340429"/>
                  <a:pt x="996286" y="2333767"/>
                </a:cubicBezTo>
                <a:cubicBezTo>
                  <a:pt x="1022578" y="2322082"/>
                  <a:pt x="1050877" y="2315570"/>
                  <a:pt x="1078173" y="2306472"/>
                </a:cubicBezTo>
                <a:lnTo>
                  <a:pt x="1119116" y="2292824"/>
                </a:lnTo>
                <a:lnTo>
                  <a:pt x="1201003" y="2265528"/>
                </a:lnTo>
                <a:cubicBezTo>
                  <a:pt x="1255594" y="2256430"/>
                  <a:pt x="1311085" y="2251656"/>
                  <a:pt x="1364776" y="2238233"/>
                </a:cubicBezTo>
                <a:cubicBezTo>
                  <a:pt x="1501868" y="2203959"/>
                  <a:pt x="1438371" y="2222799"/>
                  <a:pt x="1555844" y="2183642"/>
                </a:cubicBezTo>
                <a:cubicBezTo>
                  <a:pt x="1555845" y="2183642"/>
                  <a:pt x="1637730" y="2156347"/>
                  <a:pt x="1637731" y="2156346"/>
                </a:cubicBezTo>
                <a:cubicBezTo>
                  <a:pt x="1651379" y="2147248"/>
                  <a:pt x="1664003" y="2136386"/>
                  <a:pt x="1678674" y="2129051"/>
                </a:cubicBezTo>
                <a:cubicBezTo>
                  <a:pt x="1691541" y="2122617"/>
                  <a:pt x="1707042" y="2122390"/>
                  <a:pt x="1719618" y="2115403"/>
                </a:cubicBezTo>
                <a:cubicBezTo>
                  <a:pt x="1719636" y="2115393"/>
                  <a:pt x="1821967" y="2047169"/>
                  <a:pt x="1842447" y="2033516"/>
                </a:cubicBezTo>
                <a:cubicBezTo>
                  <a:pt x="1856095" y="2024417"/>
                  <a:pt x="1867830" y="2011408"/>
                  <a:pt x="1883391" y="2006221"/>
                </a:cubicBezTo>
                <a:cubicBezTo>
                  <a:pt x="1897039" y="2001672"/>
                  <a:pt x="1911758" y="1999559"/>
                  <a:pt x="1924334" y="1992573"/>
                </a:cubicBezTo>
                <a:cubicBezTo>
                  <a:pt x="1953011" y="1976641"/>
                  <a:pt x="1975099" y="1948356"/>
                  <a:pt x="2006221" y="1937982"/>
                </a:cubicBezTo>
                <a:lnTo>
                  <a:pt x="2088107" y="1910687"/>
                </a:lnTo>
                <a:cubicBezTo>
                  <a:pt x="2101755" y="1901588"/>
                  <a:pt x="2118249" y="1895735"/>
                  <a:pt x="2129050" y="1883391"/>
                </a:cubicBezTo>
                <a:cubicBezTo>
                  <a:pt x="2186034" y="1818266"/>
                  <a:pt x="2185166" y="1796929"/>
                  <a:pt x="2210937" y="1719618"/>
                </a:cubicBezTo>
                <a:lnTo>
                  <a:pt x="2238232" y="1637731"/>
                </a:lnTo>
                <a:cubicBezTo>
                  <a:pt x="2257506" y="1560636"/>
                  <a:pt x="2248201" y="1601533"/>
                  <a:pt x="2265528" y="1514902"/>
                </a:cubicBezTo>
                <a:cubicBezTo>
                  <a:pt x="2270077" y="1451212"/>
                  <a:pt x="2272822" y="1387368"/>
                  <a:pt x="2279176" y="1323833"/>
                </a:cubicBezTo>
                <a:cubicBezTo>
                  <a:pt x="2281930" y="1296298"/>
                  <a:pt x="2287874" y="1269172"/>
                  <a:pt x="2292824" y="1241946"/>
                </a:cubicBezTo>
                <a:cubicBezTo>
                  <a:pt x="2299861" y="1203244"/>
                  <a:pt x="2309165" y="1157455"/>
                  <a:pt x="2320119" y="1119116"/>
                </a:cubicBezTo>
                <a:cubicBezTo>
                  <a:pt x="2324071" y="1105284"/>
                  <a:pt x="2329815" y="1092005"/>
                  <a:pt x="2333767" y="1078173"/>
                </a:cubicBezTo>
                <a:cubicBezTo>
                  <a:pt x="2375023" y="933780"/>
                  <a:pt x="2309839" y="1136310"/>
                  <a:pt x="2374710" y="941696"/>
                </a:cubicBezTo>
                <a:lnTo>
                  <a:pt x="2388358" y="900752"/>
                </a:lnTo>
                <a:cubicBezTo>
                  <a:pt x="2392907" y="859809"/>
                  <a:pt x="2396180" y="818703"/>
                  <a:pt x="2402006" y="777922"/>
                </a:cubicBezTo>
                <a:cubicBezTo>
                  <a:pt x="2405286" y="754959"/>
                  <a:pt x="2411840" y="732565"/>
                  <a:pt x="2415653" y="709684"/>
                </a:cubicBezTo>
                <a:cubicBezTo>
                  <a:pt x="2420941" y="677953"/>
                  <a:pt x="2424409" y="645943"/>
                  <a:pt x="2429301" y="614149"/>
                </a:cubicBezTo>
                <a:cubicBezTo>
                  <a:pt x="2455539" y="443606"/>
                  <a:pt x="2430822" y="629278"/>
                  <a:pt x="2456597" y="423081"/>
                </a:cubicBezTo>
                <a:cubicBezTo>
                  <a:pt x="2452048" y="322997"/>
                  <a:pt x="2450939" y="222698"/>
                  <a:pt x="2442949" y="122830"/>
                </a:cubicBezTo>
                <a:cubicBezTo>
                  <a:pt x="2441802" y="108490"/>
                  <a:pt x="2439473" y="92059"/>
                  <a:pt x="2429301" y="81887"/>
                </a:cubicBezTo>
                <a:cubicBezTo>
                  <a:pt x="2419129" y="71715"/>
                  <a:pt x="2401225" y="74673"/>
                  <a:pt x="2388358" y="68239"/>
                </a:cubicBezTo>
                <a:cubicBezTo>
                  <a:pt x="2373687" y="60903"/>
                  <a:pt x="2362404" y="47605"/>
                  <a:pt x="2347415" y="40943"/>
                </a:cubicBezTo>
                <a:cubicBezTo>
                  <a:pt x="2241825" y="-5986"/>
                  <a:pt x="2289808" y="37928"/>
                  <a:pt x="2251880"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415654" y="2784143"/>
            <a:ext cx="3248167" cy="286603"/>
          </a:xfrm>
          <a:custGeom>
            <a:avLst/>
            <a:gdLst>
              <a:gd name="connsiteX0" fmla="*/ 3248167 w 3248167"/>
              <a:gd name="connsiteY0" fmla="*/ 286603 h 286603"/>
              <a:gd name="connsiteX1" fmla="*/ 3193576 w 3248167"/>
              <a:gd name="connsiteY1" fmla="*/ 259308 h 286603"/>
              <a:gd name="connsiteX2" fmla="*/ 3070746 w 3248167"/>
              <a:gd name="connsiteY2" fmla="*/ 204717 h 286603"/>
              <a:gd name="connsiteX3" fmla="*/ 2906973 w 3248167"/>
              <a:gd name="connsiteY3" fmla="*/ 177421 h 286603"/>
              <a:gd name="connsiteX4" fmla="*/ 2852382 w 3248167"/>
              <a:gd name="connsiteY4" fmla="*/ 163773 h 286603"/>
              <a:gd name="connsiteX5" fmla="*/ 2756847 w 3248167"/>
              <a:gd name="connsiteY5" fmla="*/ 150126 h 286603"/>
              <a:gd name="connsiteX6" fmla="*/ 2702256 w 3248167"/>
              <a:gd name="connsiteY6" fmla="*/ 136478 h 286603"/>
              <a:gd name="connsiteX7" fmla="*/ 2565779 w 3248167"/>
              <a:gd name="connsiteY7" fmla="*/ 109182 h 286603"/>
              <a:gd name="connsiteX8" fmla="*/ 2511188 w 3248167"/>
              <a:gd name="connsiteY8" fmla="*/ 95535 h 286603"/>
              <a:gd name="connsiteX9" fmla="*/ 2470245 w 3248167"/>
              <a:gd name="connsiteY9" fmla="*/ 81887 h 286603"/>
              <a:gd name="connsiteX10" fmla="*/ 2183642 w 3248167"/>
              <a:gd name="connsiteY10" fmla="*/ 54591 h 286603"/>
              <a:gd name="connsiteX11" fmla="*/ 2101755 w 3248167"/>
              <a:gd name="connsiteY11" fmla="*/ 27296 h 286603"/>
              <a:gd name="connsiteX12" fmla="*/ 1746913 w 3248167"/>
              <a:gd name="connsiteY12" fmla="*/ 0 h 286603"/>
              <a:gd name="connsiteX13" fmla="*/ 1009934 w 3248167"/>
              <a:gd name="connsiteY13" fmla="*/ 13648 h 286603"/>
              <a:gd name="connsiteX14" fmla="*/ 955343 w 3248167"/>
              <a:gd name="connsiteY14" fmla="*/ 27296 h 286603"/>
              <a:gd name="connsiteX15" fmla="*/ 791570 w 3248167"/>
              <a:gd name="connsiteY15" fmla="*/ 54591 h 286603"/>
              <a:gd name="connsiteX16" fmla="*/ 600501 w 3248167"/>
              <a:gd name="connsiteY16" fmla="*/ 68239 h 286603"/>
              <a:gd name="connsiteX17" fmla="*/ 504967 w 3248167"/>
              <a:gd name="connsiteY17" fmla="*/ 81887 h 286603"/>
              <a:gd name="connsiteX18" fmla="*/ 286603 w 3248167"/>
              <a:gd name="connsiteY18" fmla="*/ 109182 h 286603"/>
              <a:gd name="connsiteX19" fmla="*/ 150125 w 3248167"/>
              <a:gd name="connsiteY19" fmla="*/ 150126 h 286603"/>
              <a:gd name="connsiteX20" fmla="*/ 68239 w 3248167"/>
              <a:gd name="connsiteY20" fmla="*/ 177421 h 286603"/>
              <a:gd name="connsiteX21" fmla="*/ 27295 w 3248167"/>
              <a:gd name="connsiteY21" fmla="*/ 191069 h 286603"/>
              <a:gd name="connsiteX22" fmla="*/ 0 w 3248167"/>
              <a:gd name="connsiteY22" fmla="*/ 218364 h 28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48167" h="286603">
                <a:moveTo>
                  <a:pt x="3248167" y="286603"/>
                </a:moveTo>
                <a:cubicBezTo>
                  <a:pt x="3229970" y="277505"/>
                  <a:pt x="3211240" y="269402"/>
                  <a:pt x="3193576" y="259308"/>
                </a:cubicBezTo>
                <a:cubicBezTo>
                  <a:pt x="3136298" y="226578"/>
                  <a:pt x="3154854" y="218735"/>
                  <a:pt x="3070746" y="204717"/>
                </a:cubicBezTo>
                <a:cubicBezTo>
                  <a:pt x="3016155" y="195618"/>
                  <a:pt x="2960665" y="190844"/>
                  <a:pt x="2906973" y="177421"/>
                </a:cubicBezTo>
                <a:cubicBezTo>
                  <a:pt x="2888776" y="172872"/>
                  <a:pt x="2870837" y="167128"/>
                  <a:pt x="2852382" y="163773"/>
                </a:cubicBezTo>
                <a:cubicBezTo>
                  <a:pt x="2820733" y="158019"/>
                  <a:pt x="2788496" y="155880"/>
                  <a:pt x="2756847" y="150126"/>
                </a:cubicBezTo>
                <a:cubicBezTo>
                  <a:pt x="2738392" y="146771"/>
                  <a:pt x="2720597" y="140408"/>
                  <a:pt x="2702256" y="136478"/>
                </a:cubicBezTo>
                <a:cubicBezTo>
                  <a:pt x="2656893" y="126757"/>
                  <a:pt x="2610787" y="120433"/>
                  <a:pt x="2565779" y="109182"/>
                </a:cubicBezTo>
                <a:cubicBezTo>
                  <a:pt x="2547582" y="104633"/>
                  <a:pt x="2529223" y="100688"/>
                  <a:pt x="2511188" y="95535"/>
                </a:cubicBezTo>
                <a:cubicBezTo>
                  <a:pt x="2497356" y="91583"/>
                  <a:pt x="2484520" y="83671"/>
                  <a:pt x="2470245" y="81887"/>
                </a:cubicBezTo>
                <a:cubicBezTo>
                  <a:pt x="2375019" y="69984"/>
                  <a:pt x="2183642" y="54591"/>
                  <a:pt x="2183642" y="54591"/>
                </a:cubicBezTo>
                <a:lnTo>
                  <a:pt x="2101755" y="27296"/>
                </a:lnTo>
                <a:cubicBezTo>
                  <a:pt x="1961450" y="-19472"/>
                  <a:pt x="2075223" y="14275"/>
                  <a:pt x="1746913" y="0"/>
                </a:cubicBezTo>
                <a:lnTo>
                  <a:pt x="1009934" y="13648"/>
                </a:lnTo>
                <a:cubicBezTo>
                  <a:pt x="991188" y="14294"/>
                  <a:pt x="973779" y="23839"/>
                  <a:pt x="955343" y="27296"/>
                </a:cubicBezTo>
                <a:cubicBezTo>
                  <a:pt x="900947" y="37495"/>
                  <a:pt x="846773" y="50648"/>
                  <a:pt x="791570" y="54591"/>
                </a:cubicBezTo>
                <a:lnTo>
                  <a:pt x="600501" y="68239"/>
                </a:lnTo>
                <a:lnTo>
                  <a:pt x="504967" y="81887"/>
                </a:lnTo>
                <a:cubicBezTo>
                  <a:pt x="432051" y="91002"/>
                  <a:pt x="358977" y="96023"/>
                  <a:pt x="286603" y="109182"/>
                </a:cubicBezTo>
                <a:cubicBezTo>
                  <a:pt x="241227" y="117432"/>
                  <a:pt x="192854" y="135883"/>
                  <a:pt x="150125" y="150126"/>
                </a:cubicBezTo>
                <a:lnTo>
                  <a:pt x="68239" y="177421"/>
                </a:lnTo>
                <a:cubicBezTo>
                  <a:pt x="54591" y="181970"/>
                  <a:pt x="37468" y="180896"/>
                  <a:pt x="27295" y="191069"/>
                </a:cubicBezTo>
                <a:lnTo>
                  <a:pt x="0" y="218364"/>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723658" y="1690688"/>
            <a:ext cx="4129585" cy="5016758"/>
          </a:xfrm>
          <a:prstGeom prst="rect">
            <a:avLst/>
          </a:prstGeom>
          <a:noFill/>
        </p:spPr>
        <p:txBody>
          <a:bodyPr wrap="square" rtlCol="0">
            <a:spAutoFit/>
          </a:bodyPr>
          <a:lstStyle/>
          <a:p>
            <a:r>
              <a:rPr lang="en-US" sz="2000" b="1" dirty="0"/>
              <a:t>Rules</a:t>
            </a:r>
          </a:p>
          <a:p>
            <a:pPr marL="342900" indent="-342900">
              <a:buAutoNum type="arabicPeriod"/>
            </a:pPr>
            <a:r>
              <a:rPr lang="en-US" sz="2000" dirty="0"/>
              <a:t>The LED should be positioned vertically</a:t>
            </a:r>
          </a:p>
          <a:p>
            <a:pPr marL="342900" indent="-342900">
              <a:buAutoNum type="arabicPeriod"/>
            </a:pPr>
            <a:r>
              <a:rPr lang="en-US" sz="2000" dirty="0"/>
              <a:t>The battery should be placed on either side of the bread board on the positive, negative rails.</a:t>
            </a:r>
          </a:p>
          <a:p>
            <a:pPr marL="342900" indent="-342900">
              <a:buAutoNum type="arabicPeriod"/>
            </a:pPr>
            <a:r>
              <a:rPr lang="en-US" sz="2000" dirty="0"/>
              <a:t>The wires should be connected from the row of the positive side of the battery to the column of the positive side of the LED. Similarly negative side of the LED to the negative side of the battery.</a:t>
            </a:r>
          </a:p>
          <a:p>
            <a:pPr marL="342900" indent="-342900">
              <a:buAutoNum type="arabicPeriod"/>
            </a:pPr>
            <a:r>
              <a:rPr lang="en-US" sz="2000" dirty="0"/>
              <a:t>The switch doesn't have positive and negative. You can connect the wires to the columns of switch </a:t>
            </a:r>
          </a:p>
          <a:p>
            <a:pPr marL="342900" indent="-342900">
              <a:buAutoNum type="arabicPeriod"/>
            </a:pPr>
            <a:endParaRPr lang="en-US" sz="2000" dirty="0"/>
          </a:p>
        </p:txBody>
      </p:sp>
    </p:spTree>
    <p:extLst>
      <p:ext uri="{BB962C8B-B14F-4D97-AF65-F5344CB8AC3E}">
        <p14:creationId xmlns:p14="http://schemas.microsoft.com/office/powerpoint/2010/main" val="714599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24200" cy="1325563"/>
          </a:xfrm>
        </p:spPr>
        <p:txBody>
          <a:bodyPr/>
          <a:lstStyle/>
          <a:p>
            <a:r>
              <a:rPr lang="en-US" b="1" dirty="0">
                <a:solidFill>
                  <a:srgbClr val="FF0000"/>
                </a:solidFill>
              </a:rPr>
              <a:t>Bread Board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6159" y="1435877"/>
            <a:ext cx="3709062" cy="2388484"/>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39181" y="2177427"/>
            <a:ext cx="5513042" cy="3848103"/>
          </a:xfrm>
          <a:prstGeom prst="rect">
            <a:avLst/>
          </a:prstGeom>
        </p:spPr>
      </p:pic>
      <p:sp>
        <p:nvSpPr>
          <p:cNvPr id="6" name="TextBox 5"/>
          <p:cNvSpPr txBox="1"/>
          <p:nvPr/>
        </p:nvSpPr>
        <p:spPr>
          <a:xfrm>
            <a:off x="546695" y="1506022"/>
            <a:ext cx="591316" cy="369332"/>
          </a:xfrm>
          <a:prstGeom prst="rect">
            <a:avLst/>
          </a:prstGeom>
          <a:noFill/>
        </p:spPr>
        <p:txBody>
          <a:bodyPr wrap="none" rtlCol="0">
            <a:spAutoFit/>
          </a:bodyPr>
          <a:lstStyle/>
          <a:p>
            <a:r>
              <a:rPr lang="en-US" dirty="0"/>
              <a:t>Row</a:t>
            </a:r>
          </a:p>
        </p:txBody>
      </p:sp>
      <p:cxnSp>
        <p:nvCxnSpPr>
          <p:cNvPr id="10" name="Straight Arrow Connector 9"/>
          <p:cNvCxnSpPr>
            <a:stCxn id="6" idx="3"/>
          </p:cNvCxnSpPr>
          <p:nvPr/>
        </p:nvCxnSpPr>
        <p:spPr>
          <a:xfrm flipV="1">
            <a:off x="1138011" y="1627228"/>
            <a:ext cx="633639" cy="634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138010" y="2303503"/>
            <a:ext cx="633639" cy="634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4504" y="2260787"/>
            <a:ext cx="910827" cy="369332"/>
          </a:xfrm>
          <a:prstGeom prst="rect">
            <a:avLst/>
          </a:prstGeom>
          <a:noFill/>
        </p:spPr>
        <p:txBody>
          <a:bodyPr wrap="none" rtlCol="0">
            <a:spAutoFit/>
          </a:bodyPr>
          <a:lstStyle/>
          <a:p>
            <a:r>
              <a:rPr lang="en-US" dirty="0"/>
              <a:t>Column</a:t>
            </a:r>
          </a:p>
        </p:txBody>
      </p:sp>
    </p:spTree>
    <p:extLst>
      <p:ext uri="{BB962C8B-B14F-4D97-AF65-F5344CB8AC3E}">
        <p14:creationId xmlns:p14="http://schemas.microsoft.com/office/powerpoint/2010/main" val="2014016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Arduino Programming </a:t>
            </a:r>
            <a:r>
              <a:rPr lang="mr-IN" b="1" dirty="0"/>
              <a:t>–</a:t>
            </a:r>
            <a:r>
              <a:rPr lang="en-US" b="1" dirty="0"/>
              <a:t> Folder Structure</a:t>
            </a:r>
          </a:p>
        </p:txBody>
      </p:sp>
      <p:sp>
        <p:nvSpPr>
          <p:cNvPr id="3" name="Content Placeholder 2"/>
          <p:cNvSpPr>
            <a:spLocks noGrp="1"/>
          </p:cNvSpPr>
          <p:nvPr>
            <p:ph idx="1"/>
          </p:nvPr>
        </p:nvSpPr>
        <p:spPr/>
        <p:txBody>
          <a:bodyPr/>
          <a:lstStyle/>
          <a:p>
            <a:r>
              <a:rPr lang="en-US" dirty="0"/>
              <a:t>Create a folder ‘Arduino’ in your working area.</a:t>
            </a:r>
          </a:p>
          <a:p>
            <a:pPr lvl="1"/>
            <a:r>
              <a:rPr lang="en-US" dirty="0"/>
              <a:t>Keep all your programs (Sketches) in this folder</a:t>
            </a:r>
          </a:p>
          <a:p>
            <a:pPr lvl="1"/>
            <a:endParaRPr lang="en-US" dirty="0"/>
          </a:p>
          <a:p>
            <a:pPr marL="457200" lvl="1" indent="0">
              <a:buNone/>
            </a:pPr>
            <a:r>
              <a:rPr lang="en-US" dirty="0"/>
              <a:t>/Users/</a:t>
            </a:r>
            <a:r>
              <a:rPr lang="en-US" dirty="0" err="1"/>
              <a:t>roohi</a:t>
            </a:r>
            <a:r>
              <a:rPr lang="en-US" dirty="0"/>
              <a:t>/Documents/Arduino</a:t>
            </a:r>
          </a:p>
          <a:p>
            <a:pPr marL="457200" lvl="1" indent="0">
              <a:buNone/>
            </a:pPr>
            <a:endParaRPr lang="en-US" dirty="0"/>
          </a:p>
          <a:p>
            <a:r>
              <a:rPr lang="en-US" dirty="0"/>
              <a:t>Create a folder ‘libraries’ inside Arduino </a:t>
            </a:r>
          </a:p>
          <a:p>
            <a:pPr marL="457200" lvl="1" indent="0">
              <a:buNone/>
            </a:pPr>
            <a:r>
              <a:rPr lang="en-US" dirty="0"/>
              <a:t>Folder</a:t>
            </a:r>
          </a:p>
          <a:p>
            <a:pPr marL="457200" lvl="1" indent="0">
              <a:buNone/>
            </a:pPr>
            <a:endParaRPr lang="en-US" dirty="0"/>
          </a:p>
          <a:p>
            <a:pPr marL="457200" lvl="1" indent="0">
              <a:buNone/>
            </a:pPr>
            <a:r>
              <a:rPr lang="en-US" dirty="0"/>
              <a:t>/Users/</a:t>
            </a:r>
            <a:r>
              <a:rPr lang="en-US" dirty="0" err="1"/>
              <a:t>roohi</a:t>
            </a:r>
            <a:r>
              <a:rPr lang="en-US" dirty="0"/>
              <a:t>/Documents/Arduino/libraries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936" y="2703872"/>
            <a:ext cx="5252941" cy="4018500"/>
          </a:xfrm>
          <a:prstGeom prst="rect">
            <a:avLst/>
          </a:prstGeom>
        </p:spPr>
      </p:pic>
    </p:spTree>
    <p:extLst>
      <p:ext uri="{BB962C8B-B14F-4D97-AF65-F5344CB8AC3E}">
        <p14:creationId xmlns:p14="http://schemas.microsoft.com/office/powerpoint/2010/main" val="1181620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12234</TotalTime>
  <Words>563</Words>
  <Application>Microsoft Macintosh PowerPoint</Application>
  <PresentationFormat>Widescreen</PresentationFormat>
  <Paragraphs>121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Abadi MT Condensed Light</vt:lpstr>
      <vt:lpstr>Arial</vt:lpstr>
      <vt:lpstr>Calibri</vt:lpstr>
      <vt:lpstr>Calibri Light</vt:lpstr>
      <vt:lpstr>Mangal</vt:lpstr>
      <vt:lpstr>Rockwell Extra Bold</vt:lpstr>
      <vt:lpstr>Office Theme</vt:lpstr>
      <vt:lpstr>Robotics and IoT Club Secondary Years Level 2 - Week 1</vt:lpstr>
      <vt:lpstr>Basic Electronic Components</vt:lpstr>
      <vt:lpstr>Buzzer</vt:lpstr>
      <vt:lpstr>Switch</vt:lpstr>
      <vt:lpstr>Basic Electronic Components</vt:lpstr>
      <vt:lpstr>LED and Battery Circuit</vt:lpstr>
      <vt:lpstr>LED, Battery and Switch</vt:lpstr>
      <vt:lpstr>Bread Board</vt:lpstr>
      <vt:lpstr>Arduino Programming – Folder Structure</vt:lpstr>
      <vt:lpstr>ARDUINO</vt:lpstr>
      <vt:lpstr>What can we do with Arduino?</vt:lpstr>
      <vt:lpstr>How do we monitor and control things?</vt:lpstr>
      <vt:lpstr>ARDUINO UNO</vt:lpstr>
      <vt:lpstr>ARDUINO IDE – Browser</vt:lpstr>
      <vt:lpstr>Arduino – Sketch 02 – Control Single LED -Variable</vt:lpstr>
      <vt:lpstr>Arduino – Sketch 03 - Variables </vt:lpstr>
      <vt:lpstr>Communications – Infra Red (IR)</vt:lpstr>
      <vt:lpstr>Communications – Infra Red (IR)</vt:lpstr>
      <vt:lpstr>Decode IR</vt:lpstr>
      <vt:lpstr>Controlling LED  Using IR</vt:lpstr>
      <vt:lpstr>Relay</vt:lpstr>
      <vt:lpstr>LED, Battery and Switch</vt:lpstr>
      <vt:lpstr>Controlling Relay  Using IR</vt:lpstr>
      <vt:lpstr>Projects to try at home…..</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fakruddin0510@hotmail.com</dc:creator>
  <cp:lastModifiedBy>krish krish</cp:lastModifiedBy>
  <cp:revision>213</cp:revision>
  <cp:lastPrinted>2019-02-09T07:01:18Z</cp:lastPrinted>
  <dcterms:created xsi:type="dcterms:W3CDTF">2019-01-15T07:05:42Z</dcterms:created>
  <dcterms:modified xsi:type="dcterms:W3CDTF">2019-10-21T19:16:19Z</dcterms:modified>
</cp:coreProperties>
</file>